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923" r:id="rId1"/>
    <p:sldMasterId id="2147483924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00" Type="http://schemas.openxmlformats.org/officeDocument/2006/relationships/slide" Target="slides/slide97.xml"  /><Relationship Id="rId101" Type="http://schemas.openxmlformats.org/officeDocument/2006/relationships/slide" Target="slides/slide98.xml"  /><Relationship Id="rId102" Type="http://schemas.openxmlformats.org/officeDocument/2006/relationships/slide" Target="slides/slide99.xml"  /><Relationship Id="rId103" Type="http://schemas.openxmlformats.org/officeDocument/2006/relationships/presProps" Target="presProps.xml"  /><Relationship Id="rId104" Type="http://schemas.openxmlformats.org/officeDocument/2006/relationships/viewProps" Target="viewProps.xml"  /><Relationship Id="rId105" Type="http://schemas.openxmlformats.org/officeDocument/2006/relationships/theme" Target="theme/theme1.xml"  /><Relationship Id="rId106" Type="http://schemas.openxmlformats.org/officeDocument/2006/relationships/tableStyles" Target="tableStyles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slide" Target="slides/slide83.xml"  /><Relationship Id="rId87" Type="http://schemas.openxmlformats.org/officeDocument/2006/relationships/slide" Target="slides/slide84.xml"  /><Relationship Id="rId88" Type="http://schemas.openxmlformats.org/officeDocument/2006/relationships/slide" Target="slides/slide85.xml"  /><Relationship Id="rId89" Type="http://schemas.openxmlformats.org/officeDocument/2006/relationships/slide" Target="slides/slide86.xml"  /><Relationship Id="rId9" Type="http://schemas.openxmlformats.org/officeDocument/2006/relationships/slide" Target="slides/slide6.xml"  /><Relationship Id="rId90" Type="http://schemas.openxmlformats.org/officeDocument/2006/relationships/slide" Target="slides/slide87.xml"  /><Relationship Id="rId91" Type="http://schemas.openxmlformats.org/officeDocument/2006/relationships/slide" Target="slides/slide88.xml"  /><Relationship Id="rId92" Type="http://schemas.openxmlformats.org/officeDocument/2006/relationships/slide" Target="slides/slide89.xml"  /><Relationship Id="rId93" Type="http://schemas.openxmlformats.org/officeDocument/2006/relationships/slide" Target="slides/slide90.xml"  /><Relationship Id="rId94" Type="http://schemas.openxmlformats.org/officeDocument/2006/relationships/slide" Target="slides/slide91.xml"  /><Relationship Id="rId95" Type="http://schemas.openxmlformats.org/officeDocument/2006/relationships/slide" Target="slides/slide92.xml"  /><Relationship Id="rId96" Type="http://schemas.openxmlformats.org/officeDocument/2006/relationships/slide" Target="slides/slide93.xml"  /><Relationship Id="rId97" Type="http://schemas.openxmlformats.org/officeDocument/2006/relationships/slide" Target="slides/slide94.xml"  /><Relationship Id="rId98" Type="http://schemas.openxmlformats.org/officeDocument/2006/relationships/slide" Target="slides/slide95.xml"  /><Relationship Id="rId99" Type="http://schemas.openxmlformats.org/officeDocument/2006/relationships/slide" Target="slides/slide9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5.png"  /><Relationship Id="rId6" Type="http://schemas.openxmlformats.org/officeDocument/2006/relationships/image" Target="../media/image15.png"  /><Relationship Id="rId7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5.png"  /><Relationship Id="rId6" Type="http://schemas.openxmlformats.org/officeDocument/2006/relationships/image" Target="../media/image15.png"  /><Relationship Id="rId7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5.png"  /><Relationship Id="rId4" Type="http://schemas.openxmlformats.org/officeDocument/2006/relationships/image" Target="../media/image15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19.png"  /><Relationship Id="rId12" Type="http://schemas.openxmlformats.org/officeDocument/2006/relationships/image" Target="../media/image19.png"  /><Relationship Id="rId2" Type="http://schemas.openxmlformats.org/officeDocument/2006/relationships/image" Target="../media/image13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19.png"  /><Relationship Id="rId6" Type="http://schemas.openxmlformats.org/officeDocument/2006/relationships/image" Target="../media/image19.png"  /><Relationship Id="rId7" Type="http://schemas.openxmlformats.org/officeDocument/2006/relationships/image" Target="../media/image19.png"  /><Relationship Id="rId8" Type="http://schemas.openxmlformats.org/officeDocument/2006/relationships/image" Target="../media/image19.png"  /><Relationship Id="rId9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19.png"  /><Relationship Id="rId12" Type="http://schemas.openxmlformats.org/officeDocument/2006/relationships/image" Target="../media/image19.png"  /><Relationship Id="rId13" Type="http://schemas.openxmlformats.org/officeDocument/2006/relationships/image" Target="../media/image20.png"  /><Relationship Id="rId14" Type="http://schemas.openxmlformats.org/officeDocument/2006/relationships/image" Target="../media/image20.png"  /><Relationship Id="rId2" Type="http://schemas.openxmlformats.org/officeDocument/2006/relationships/image" Target="../media/image13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19.png"  /><Relationship Id="rId6" Type="http://schemas.openxmlformats.org/officeDocument/2006/relationships/image" Target="../media/image19.png"  /><Relationship Id="rId7" Type="http://schemas.openxmlformats.org/officeDocument/2006/relationships/image" Target="../media/image19.png"  /><Relationship Id="rId8" Type="http://schemas.openxmlformats.org/officeDocument/2006/relationships/image" Target="../media/image19.png"  /><Relationship Id="rId9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Relationship Id="rId6" Type="http://schemas.openxmlformats.org/officeDocument/2006/relationships/image" Target="../media/image24.jpeg"  /><Relationship Id="rId7" Type="http://schemas.openxmlformats.org/officeDocument/2006/relationships/image" Target="../media/image25.jpeg"  /><Relationship Id="rId8" Type="http://schemas.openxmlformats.org/officeDocument/2006/relationships/image" Target="../media/image2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3.jpeg"  /><Relationship Id="rId4" Type="http://schemas.openxmlformats.org/officeDocument/2006/relationships/image" Target="../media/image24.jpeg"  /><Relationship Id="rId5" Type="http://schemas.openxmlformats.org/officeDocument/2006/relationships/image" Target="../media/image25.jpeg"  /><Relationship Id="rId6" Type="http://schemas.openxmlformats.org/officeDocument/2006/relationships/image" Target="../media/image26.jpeg"  /><Relationship Id="rId7" Type="http://schemas.openxmlformats.org/officeDocument/2006/relationships/image" Target="../media/image27.png"  /><Relationship Id="rId8" Type="http://schemas.openxmlformats.org/officeDocument/2006/relationships/image" Target="../media/image27.png"  /><Relationship Id="rId9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.jpeg"  /><Relationship Id="rId2" Type="http://schemas.openxmlformats.org/officeDocument/2006/relationships/image" Target="../media/image13.png"  /><Relationship Id="rId3" Type="http://schemas.openxmlformats.org/officeDocument/2006/relationships/image" Target="../media/image23.jpeg"  /><Relationship Id="rId4" Type="http://schemas.openxmlformats.org/officeDocument/2006/relationships/image" Target="../media/image24.jpeg"  /><Relationship Id="rId5" Type="http://schemas.openxmlformats.org/officeDocument/2006/relationships/image" Target="../media/image25.jpeg"  /><Relationship Id="rId6" Type="http://schemas.openxmlformats.org/officeDocument/2006/relationships/image" Target="../media/image26.jpeg"  /><Relationship Id="rId7" Type="http://schemas.openxmlformats.org/officeDocument/2006/relationships/image" Target="../media/image27.png"  /><Relationship Id="rId8" Type="http://schemas.openxmlformats.org/officeDocument/2006/relationships/image" Target="../media/image27.png"  /><Relationship Id="rId9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.png"  /><Relationship Id="rId2" Type="http://schemas.openxmlformats.org/officeDocument/2006/relationships/image" Target="../media/image13.png"  /><Relationship Id="rId3" Type="http://schemas.openxmlformats.org/officeDocument/2006/relationships/image" Target="../media/image23.jpeg"  /><Relationship Id="rId4" Type="http://schemas.openxmlformats.org/officeDocument/2006/relationships/image" Target="../media/image24.jpeg"  /><Relationship Id="rId5" Type="http://schemas.openxmlformats.org/officeDocument/2006/relationships/image" Target="../media/image25.jpeg"  /><Relationship Id="rId6" Type="http://schemas.openxmlformats.org/officeDocument/2006/relationships/image" Target="../media/image26.jpeg"  /><Relationship Id="rId7" Type="http://schemas.openxmlformats.org/officeDocument/2006/relationships/image" Target="../media/image27.png"  /><Relationship Id="rId8" Type="http://schemas.openxmlformats.org/officeDocument/2006/relationships/image" Target="../media/image27.png"  /><Relationship Id="rId9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19.png"  /><Relationship Id="rId2" Type="http://schemas.openxmlformats.org/officeDocument/2006/relationships/image" Target="../media/image13.png"  /><Relationship Id="rId3" Type="http://schemas.openxmlformats.org/officeDocument/2006/relationships/image" Target="../media/image19.png"  /><Relationship Id="rId4" Type="http://schemas.openxmlformats.org/officeDocument/2006/relationships/image" Target="../media/image19.png"  /><Relationship Id="rId5" Type="http://schemas.openxmlformats.org/officeDocument/2006/relationships/image" Target="../media/image19.png"  /><Relationship Id="rId6" Type="http://schemas.openxmlformats.org/officeDocument/2006/relationships/image" Target="../media/image19.png"  /><Relationship Id="rId7" Type="http://schemas.openxmlformats.org/officeDocument/2006/relationships/image" Target="../media/image19.png"  /><Relationship Id="rId8" Type="http://schemas.openxmlformats.org/officeDocument/2006/relationships/image" Target="../media/image19.png"  /><Relationship Id="rId9" Type="http://schemas.openxmlformats.org/officeDocument/2006/relationships/image" Target="../media/image1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19.png"  /><Relationship Id="rId2" Type="http://schemas.openxmlformats.org/officeDocument/2006/relationships/image" Target="../media/image13.png"  /><Relationship Id="rId3" Type="http://schemas.openxmlformats.org/officeDocument/2006/relationships/image" Target="../media/image19.png"  /><Relationship Id="rId4" Type="http://schemas.openxmlformats.org/officeDocument/2006/relationships/image" Target="../media/image19.png"  /><Relationship Id="rId5" Type="http://schemas.openxmlformats.org/officeDocument/2006/relationships/image" Target="../media/image19.png"  /><Relationship Id="rId6" Type="http://schemas.openxmlformats.org/officeDocument/2006/relationships/image" Target="../media/image19.png"  /><Relationship Id="rId7" Type="http://schemas.openxmlformats.org/officeDocument/2006/relationships/image" Target="../media/image19.png"  /><Relationship Id="rId8" Type="http://schemas.openxmlformats.org/officeDocument/2006/relationships/image" Target="../media/image19.png"  /><Relationship Id="rId9" Type="http://schemas.openxmlformats.org/officeDocument/2006/relationships/image" Target="../media/image1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3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3.png"  /><Relationship Id="rId6" Type="http://schemas.openxmlformats.org/officeDocument/2006/relationships/image" Target="../media/image3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33.png"  /><Relationship Id="rId4" Type="http://schemas.openxmlformats.org/officeDocument/2006/relationships/image" Target="../media/image3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33.png"  /><Relationship Id="rId4" Type="http://schemas.openxmlformats.org/officeDocument/2006/relationships/image" Target="../media/image3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37.png"  /><Relationship Id="rId4" Type="http://schemas.openxmlformats.org/officeDocument/2006/relationships/image" Target="../media/image3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3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3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3.png"  /><Relationship Id="rId3" Type="http://schemas.openxmlformats.org/officeDocument/2006/relationships/image" Target="../media/image4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5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5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5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9.png"  /><Relationship Id="rId4" Type="http://schemas.openxmlformats.org/officeDocument/2006/relationships/image" Target="../media/image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6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9.png"  /><Relationship Id="rId11" Type="http://schemas.openxmlformats.org/officeDocument/2006/relationships/image" Target="../media/image68.png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69.png"  /><Relationship Id="rId7" Type="http://schemas.openxmlformats.org/officeDocument/2006/relationships/image" Target="../media/image69.png"  /><Relationship Id="rId8" Type="http://schemas.openxmlformats.org/officeDocument/2006/relationships/image" Target="../media/image69.png"  /><Relationship Id="rId9" Type="http://schemas.openxmlformats.org/officeDocument/2006/relationships/image" Target="../media/image69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68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2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.png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23.jpeg"  /><Relationship Id="rId5" Type="http://schemas.openxmlformats.org/officeDocument/2006/relationships/image" Target="../media/image24.jpeg"  /><Relationship Id="rId6" Type="http://schemas.openxmlformats.org/officeDocument/2006/relationships/image" Target="../media/image25.jpeg"  /><Relationship Id="rId7" Type="http://schemas.openxmlformats.org/officeDocument/2006/relationships/image" Target="../media/image26.jpeg"  /><Relationship Id="rId8" Type="http://schemas.openxmlformats.org/officeDocument/2006/relationships/image" Target="../media/image27.png"  /><Relationship Id="rId9" Type="http://schemas.openxmlformats.org/officeDocument/2006/relationships/image" Target="../media/image27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3.png"  /><Relationship Id="rId5" Type="http://schemas.openxmlformats.org/officeDocument/2006/relationships/image" Target="../media/image73.png"  /><Relationship Id="rId6" Type="http://schemas.openxmlformats.org/officeDocument/2006/relationships/image" Target="../media/image7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8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4.png"  /><Relationship Id="rId5" Type="http://schemas.openxmlformats.org/officeDocument/2006/relationships/image" Target="../media/image74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3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4.png"  /><Relationship Id="rId5" Type="http://schemas.openxmlformats.org/officeDocument/2006/relationships/image" Target="../media/image74.png"  /><Relationship Id="rId6" Type="http://schemas.openxmlformats.org/officeDocument/2006/relationships/image" Target="../media/image74.png"  /><Relationship Id="rId7" Type="http://schemas.openxmlformats.org/officeDocument/2006/relationships/image" Target="../media/image74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4.png"  /><Relationship Id="rId5" Type="http://schemas.openxmlformats.org/officeDocument/2006/relationships/image" Target="../media/image74.png"  /><Relationship Id="rId6" Type="http://schemas.openxmlformats.org/officeDocument/2006/relationships/image" Target="../media/image74.png"  /><Relationship Id="rId7" Type="http://schemas.openxmlformats.org/officeDocument/2006/relationships/image" Target="../media/image74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1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6.png"  /><Relationship Id="rId5" Type="http://schemas.openxmlformats.org/officeDocument/2006/relationships/image" Target="../media/image39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7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8.jpe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83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9.png"  /><Relationship Id="rId11" Type="http://schemas.openxmlformats.org/officeDocument/2006/relationships/image" Target="../media/image68.png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69.png"  /><Relationship Id="rId7" Type="http://schemas.openxmlformats.org/officeDocument/2006/relationships/image" Target="../media/image69.png"  /><Relationship Id="rId8" Type="http://schemas.openxmlformats.org/officeDocument/2006/relationships/image" Target="../media/image69.png"  /><Relationship Id="rId9" Type="http://schemas.openxmlformats.org/officeDocument/2006/relationships/image" Target="../media/image69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68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8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8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8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3.png"  /><Relationship Id="rId5" Type="http://schemas.openxmlformats.org/officeDocument/2006/relationships/image" Target="../media/image73.png"  /><Relationship Id="rId6" Type="http://schemas.openxmlformats.org/officeDocument/2006/relationships/image" Target="../media/image7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8.png"  /><Relationship Id="rId4" Type="http://schemas.openxmlformats.org/officeDocument/2006/relationships/image" Target="../media/image12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3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4.png"  /><Relationship Id="rId5" Type="http://schemas.openxmlformats.org/officeDocument/2006/relationships/image" Target="../media/image74.png"  /><Relationship Id="rId6" Type="http://schemas.openxmlformats.org/officeDocument/2006/relationships/image" Target="../media/image74.png"  /><Relationship Id="rId7" Type="http://schemas.openxmlformats.org/officeDocument/2006/relationships/image" Target="../media/image74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74.png"  /><Relationship Id="rId5" Type="http://schemas.openxmlformats.org/officeDocument/2006/relationships/image" Target="../media/image74.png"  /><Relationship Id="rId6" Type="http://schemas.openxmlformats.org/officeDocument/2006/relationships/image" Target="../media/image74.png"  /><Relationship Id="rId7" Type="http://schemas.openxmlformats.org/officeDocument/2006/relationships/image" Target="../media/image74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86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87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87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홈페이지 및 로고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좌상단 네브바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전체메뉴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우상단 네브바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로그인한 상태라면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로그아웃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상단 메인 네브바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상세보기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예매하기 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바로가기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 상단부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6247" y="964277"/>
            <a:ext cx="6409951" cy="3965598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 rot="0">
            <a:off x="3579624" y="964277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 rot="0">
            <a:off x="1365861" y="880403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 rot="0">
            <a:off x="6980049" y="880403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1365861" y="1473916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0">
            <a:off x="1403614" y="2067429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 rot="0">
            <a:off x="4160649" y="3188416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영화를 예매율순으로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전체 영화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0190"/>
          <a:stretch>
            <a:fillRect/>
          </a:stretch>
        </p:blipFill>
        <p:spPr>
          <a:xfrm>
            <a:off x="1647751" y="2980185"/>
            <a:ext cx="6663945" cy="29085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75637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예매율순</a:t>
            </a:r>
            <a:endParaRPr lang="ko-KR" altLang="en-US" sz="1200"/>
          </a:p>
        </p:txBody>
      </p:sp>
      <p:grpSp>
        <p:nvGrpSpPr>
          <p:cNvPr id="29" name="그룹 28"/>
          <p:cNvGrpSpPr/>
          <p:nvPr/>
        </p:nvGrpSpPr>
        <p:grpSpPr>
          <a:xfrm rot="0"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30" name="타원 2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 rot="0"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0"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4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전체영화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중인 영화를 예매율순으로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현재 상영 영화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0190"/>
          <a:stretch>
            <a:fillRect/>
          </a:stretch>
        </p:blipFill>
        <p:spPr>
          <a:xfrm>
            <a:off x="1647751" y="2980185"/>
            <a:ext cx="6663945" cy="29085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75637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예매율순</a:t>
            </a:r>
            <a:endParaRPr lang="ko-KR" altLang="en-US" sz="1200"/>
          </a:p>
        </p:txBody>
      </p:sp>
      <p:grpSp>
        <p:nvGrpSpPr>
          <p:cNvPr id="27" name="그룹 26"/>
          <p:cNvGrpSpPr/>
          <p:nvPr/>
        </p:nvGrpSpPr>
        <p:grpSpPr>
          <a:xfrm rot="0"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4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영화를 개봉순으로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상영 예정 영화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개봉순</a:t>
            </a:r>
            <a:endParaRPr lang="ko-KR" altLang="en-US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r="2520" b="4310"/>
          <a:stretch>
            <a:fillRect/>
          </a:stretch>
        </p:blipFill>
        <p:spPr>
          <a:xfrm>
            <a:off x="1696009" y="3014310"/>
            <a:ext cx="6597577" cy="2460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19200" y="5440290"/>
            <a:ext cx="1381318" cy="419158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 rot="0"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4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평점 및 관람평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작성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더보기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2267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  <a:endParaRPr lang="en-US" altLang="ko-KR" sz="1000">
              <a:solidFill>
                <a:schemeClr val="bg1"/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5393" y="2394061"/>
            <a:ext cx="6202984" cy="39092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0">
            <a:off x="3839952" y="5230368"/>
            <a:ext cx="4190800" cy="1100034"/>
            <a:chOff x="162716" y="4035552"/>
            <a:chExt cx="6624980" cy="164086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035552"/>
              <a:ext cx="6624980" cy="4754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/>
            <a:srcRect l="2870" t="4900" r="90090" b="76430"/>
            <a:stretch>
              <a:fillRect/>
            </a:stretch>
          </p:blipFill>
          <p:spPr>
            <a:xfrm>
              <a:off x="365759" y="4035552"/>
              <a:ext cx="466575" cy="52950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20017" y="409415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36319" y="4161086"/>
              <a:ext cx="755901" cy="210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50719" y="4093756"/>
              <a:ext cx="554256" cy="335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6"/>
            <a:srcRect l="91300" t="8050" r="4830" b="81630"/>
            <a:stretch>
              <a:fillRect/>
            </a:stretch>
          </p:blipFill>
          <p:spPr>
            <a:xfrm>
              <a:off x="5859773" y="4126082"/>
              <a:ext cx="256032" cy="29260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159647" y="4149275"/>
              <a:ext cx="481520" cy="208512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7"/>
            <a:srcRect t="4900" b="78330"/>
            <a:stretch>
              <a:fillRect/>
            </a:stretch>
          </p:blipFill>
          <p:spPr>
            <a:xfrm>
              <a:off x="162716" y="4569232"/>
              <a:ext cx="6624980" cy="47548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8"/>
            <a:srcRect l="2870" t="4900" r="90090" b="76430"/>
            <a:stretch>
              <a:fillRect/>
            </a:stretch>
          </p:blipFill>
          <p:spPr>
            <a:xfrm>
              <a:off x="365759" y="4569232"/>
              <a:ext cx="466575" cy="529508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920017" y="462783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319" y="4694764"/>
              <a:ext cx="755901" cy="217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50719" y="4627436"/>
              <a:ext cx="554256" cy="327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9"/>
            <a:srcRect l="91300" t="8050" r="4830" b="81630"/>
            <a:stretch>
              <a:fillRect/>
            </a:stretch>
          </p:blipFill>
          <p:spPr>
            <a:xfrm>
              <a:off x="5859773" y="4659762"/>
              <a:ext cx="256032" cy="29260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159647" y="4682955"/>
              <a:ext cx="481520" cy="214734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10"/>
            <a:srcRect t="4900" b="78330"/>
            <a:stretch>
              <a:fillRect/>
            </a:stretch>
          </p:blipFill>
          <p:spPr>
            <a:xfrm>
              <a:off x="162716" y="5146906"/>
              <a:ext cx="6624980" cy="4754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1"/>
            <a:srcRect l="2870" t="4900" r="90090" b="76430"/>
            <a:stretch>
              <a:fillRect/>
            </a:stretch>
          </p:blipFill>
          <p:spPr>
            <a:xfrm>
              <a:off x="365759" y="5146906"/>
              <a:ext cx="466575" cy="529508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920017" y="5205506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6319" y="5272441"/>
              <a:ext cx="755901" cy="207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50719" y="5205111"/>
              <a:ext cx="554256" cy="331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12"/>
            <a:srcRect l="91300" t="8050" r="4830" b="81630"/>
            <a:stretch>
              <a:fillRect/>
            </a:stretch>
          </p:blipFill>
          <p:spPr>
            <a:xfrm>
              <a:off x="5859773" y="5237436"/>
              <a:ext cx="256032" cy="292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159647" y="5260628"/>
              <a:ext cx="481520" cy="219586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440007" y="6370427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  <a:endParaRPr lang="ko-KR" altLang="en-US" sz="7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 rot="0">
            <a:off x="4115964" y="27146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926080" y="5824932"/>
            <a:ext cx="913872" cy="3841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 rot="0">
            <a:off x="1744614" y="5824932"/>
            <a:ext cx="235962" cy="215444"/>
            <a:chOff x="292829" y="1695755"/>
            <a:chExt cx="23596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23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 rot="0">
            <a:off x="3856359" y="4644162"/>
            <a:ext cx="235962" cy="215444"/>
            <a:chOff x="292829" y="1695755"/>
            <a:chExt cx="23596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51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0">
            <a:off x="7317683" y="6325559"/>
            <a:ext cx="235962" cy="215444"/>
            <a:chOff x="292829" y="1695755"/>
            <a:chExt cx="23596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13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517335" y="4985393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 rot="0">
            <a:off x="7259028" y="4990642"/>
            <a:ext cx="235962" cy="215444"/>
            <a:chOff x="292829" y="1695755"/>
            <a:chExt cx="23596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2428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8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평점을 매길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관팜평을 작성하는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2267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  <a:endParaRPr lang="en-US" altLang="ko-KR" sz="1000">
              <a:solidFill>
                <a:schemeClr val="bg1"/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5393" y="2394061"/>
            <a:ext cx="6202984" cy="39092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0">
            <a:off x="3839952" y="5230368"/>
            <a:ext cx="4190800" cy="1100034"/>
            <a:chOff x="162716" y="4035552"/>
            <a:chExt cx="6624980" cy="164086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035552"/>
              <a:ext cx="6624980" cy="4754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/>
            <a:srcRect l="2870" t="4900" r="90090" b="76430"/>
            <a:stretch>
              <a:fillRect/>
            </a:stretch>
          </p:blipFill>
          <p:spPr>
            <a:xfrm>
              <a:off x="365759" y="4035552"/>
              <a:ext cx="466575" cy="52950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20017" y="409415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36319" y="4161086"/>
              <a:ext cx="755901" cy="210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50719" y="4093756"/>
              <a:ext cx="554256" cy="335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6"/>
            <a:srcRect l="91300" t="8050" r="4830" b="81630"/>
            <a:stretch>
              <a:fillRect/>
            </a:stretch>
          </p:blipFill>
          <p:spPr>
            <a:xfrm>
              <a:off x="5859773" y="4126082"/>
              <a:ext cx="256032" cy="29260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159647" y="4149275"/>
              <a:ext cx="481520" cy="208512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7"/>
            <a:srcRect t="4900" b="78330"/>
            <a:stretch>
              <a:fillRect/>
            </a:stretch>
          </p:blipFill>
          <p:spPr>
            <a:xfrm>
              <a:off x="162716" y="4569232"/>
              <a:ext cx="6624980" cy="47548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8"/>
            <a:srcRect l="2870" t="4900" r="90090" b="76430"/>
            <a:stretch>
              <a:fillRect/>
            </a:stretch>
          </p:blipFill>
          <p:spPr>
            <a:xfrm>
              <a:off x="365759" y="4569232"/>
              <a:ext cx="466575" cy="529508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920017" y="462783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319" y="4694764"/>
              <a:ext cx="755901" cy="217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50719" y="4627436"/>
              <a:ext cx="554256" cy="327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9"/>
            <a:srcRect l="91300" t="8050" r="4830" b="81630"/>
            <a:stretch>
              <a:fillRect/>
            </a:stretch>
          </p:blipFill>
          <p:spPr>
            <a:xfrm>
              <a:off x="5859773" y="4659762"/>
              <a:ext cx="256032" cy="29260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159647" y="4682955"/>
              <a:ext cx="481520" cy="214734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10"/>
            <a:srcRect t="4900" b="78330"/>
            <a:stretch>
              <a:fillRect/>
            </a:stretch>
          </p:blipFill>
          <p:spPr>
            <a:xfrm>
              <a:off x="162716" y="5146906"/>
              <a:ext cx="6624980" cy="4754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1"/>
            <a:srcRect l="2870" t="4900" r="90090" b="76430"/>
            <a:stretch>
              <a:fillRect/>
            </a:stretch>
          </p:blipFill>
          <p:spPr>
            <a:xfrm>
              <a:off x="365759" y="5146906"/>
              <a:ext cx="466575" cy="529508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920017" y="5205506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6319" y="5272441"/>
              <a:ext cx="755901" cy="207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50719" y="5205111"/>
              <a:ext cx="554256" cy="331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endParaRPr lang="ko-KR" altLang="en-US" sz="9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12"/>
            <a:srcRect l="91300" t="8050" r="4830" b="81630"/>
            <a:stretch>
              <a:fillRect/>
            </a:stretch>
          </p:blipFill>
          <p:spPr>
            <a:xfrm>
              <a:off x="5859773" y="5237436"/>
              <a:ext cx="256032" cy="292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159647" y="5260628"/>
              <a:ext cx="481520" cy="219586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  <a:endParaRPr lang="ko-KR" altLang="en-US" sz="4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440007" y="6370427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  <a:endParaRPr lang="ko-KR" altLang="en-US" sz="7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26080" y="5824932"/>
            <a:ext cx="913872" cy="3841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7517335" y="4985393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624421" y="1076516"/>
            <a:ext cx="6763293" cy="557756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3290214" y="2359466"/>
            <a:ext cx="3424428" cy="2824847"/>
            <a:chOff x="1762991" y="2734819"/>
            <a:chExt cx="3424428" cy="2824847"/>
          </a:xfrm>
        </p:grpSpPr>
        <p:grpSp>
          <p:nvGrpSpPr>
            <p:cNvPr id="7" name="그룹 6"/>
            <p:cNvGrpSpPr/>
            <p:nvPr/>
          </p:nvGrpSpPr>
          <p:grpSpPr>
            <a:xfrm rot="0">
              <a:off x="1762991" y="2734819"/>
              <a:ext cx="3424428" cy="2824847"/>
              <a:chOff x="1774804" y="1819182"/>
              <a:chExt cx="3424428" cy="282484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13"/>
              <a:srcRect l="1120" r="1010" b="49560"/>
              <a:stretch>
                <a:fillRect/>
              </a:stretch>
            </p:blipFill>
            <p:spPr>
              <a:xfrm>
                <a:off x="1778533" y="1819182"/>
                <a:ext cx="3420699" cy="2350482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 rotWithShape="1">
              <a:blip r:embed="rId14"/>
              <a:srcRect l="1120" t="89540" r="1010"/>
              <a:stretch>
                <a:fillRect/>
              </a:stretch>
            </p:blipFill>
            <p:spPr>
              <a:xfrm>
                <a:off x="1774804" y="4156488"/>
                <a:ext cx="3420699" cy="487541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2882074" y="3096768"/>
              <a:ext cx="1092518" cy="268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엘리멘탈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3848006" y="3407211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39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 rot="0">
            <a:off x="3290214" y="3704492"/>
            <a:ext cx="235962" cy="215444"/>
            <a:chOff x="292829" y="1695755"/>
            <a:chExt cx="23596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92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 rot="0">
            <a:off x="4649789" y="4602226"/>
            <a:ext cx="235962" cy="215444"/>
            <a:chOff x="292829" y="1695755"/>
            <a:chExt cx="23596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22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 rot="0">
            <a:off x="5100962" y="4602226"/>
            <a:ext cx="235962" cy="215444"/>
            <a:chOff x="292829" y="1695755"/>
            <a:chExt cx="23596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82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 rot="0">
            <a:off x="6131186" y="2387331"/>
            <a:ext cx="235962" cy="215444"/>
            <a:chOff x="292829" y="1695755"/>
            <a:chExt cx="235962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4675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9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관람평 등록 모달창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무비포스트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작성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더보기 버튼</a:t>
                      </a:r>
                      <a:endParaRPr lang="ko-KR" altLang="en-US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474841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495251" y="5555802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  <a:endParaRPr lang="ko-KR" altLang="en-US" sz="7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6065" y="3039264"/>
            <a:ext cx="6347556" cy="243893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86065" y="2733324"/>
            <a:ext cx="1209355" cy="26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무비포스트</a:t>
            </a:r>
            <a:endParaRPr lang="ko-KR" altLang="en-US" sz="1200"/>
          </a:p>
        </p:txBody>
      </p:sp>
      <p:grpSp>
        <p:nvGrpSpPr>
          <p:cNvPr id="34" name="그룹 33"/>
          <p:cNvGrpSpPr/>
          <p:nvPr/>
        </p:nvGrpSpPr>
        <p:grpSpPr>
          <a:xfrm rot="0">
            <a:off x="1786065" y="253920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4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7374865" y="5511069"/>
            <a:ext cx="235962" cy="215444"/>
            <a:chOff x="292829" y="1695755"/>
            <a:chExt cx="23596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610827" y="2778594"/>
            <a:ext cx="432048" cy="21987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 rot="0">
            <a:off x="7338555" y="2785017"/>
            <a:ext cx="235962" cy="215444"/>
            <a:chOff x="292829" y="1695755"/>
            <a:chExt cx="23596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90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6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스틸컷을 확인하고 선택할 수있다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사진을 다시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선택할 사진을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작성하는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474841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495251" y="5555802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  <a:endParaRPr lang="ko-KR" altLang="en-US" sz="7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6065" y="3039264"/>
            <a:ext cx="6347556" cy="243893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86065" y="2733324"/>
            <a:ext cx="1209355" cy="26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무비포스트</a:t>
            </a:r>
            <a:endParaRPr lang="ko-KR" altLang="en-US" sz="1200"/>
          </a:p>
        </p:txBody>
      </p:sp>
      <p:grpSp>
        <p:nvGrpSpPr>
          <p:cNvPr id="34" name="그룹 33"/>
          <p:cNvGrpSpPr/>
          <p:nvPr/>
        </p:nvGrpSpPr>
        <p:grpSpPr>
          <a:xfrm rot="0">
            <a:off x="1786065" y="253920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4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7374865" y="5511069"/>
            <a:ext cx="235962" cy="215444"/>
            <a:chOff x="292829" y="1695755"/>
            <a:chExt cx="23596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610827" y="2778594"/>
            <a:ext cx="432048" cy="21987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 rot="0">
            <a:off x="7338555" y="2785017"/>
            <a:ext cx="235962" cy="215444"/>
            <a:chOff x="292829" y="1695755"/>
            <a:chExt cx="23596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90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617559" y="1103655"/>
            <a:ext cx="6763293" cy="4748416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27634" y="1485400"/>
            <a:ext cx="5264418" cy="41333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74976" y="2249535"/>
            <a:ext cx="2144789" cy="27653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471247" y="3671620"/>
            <a:ext cx="925555" cy="1332239"/>
          </a:xfrm>
          <a:prstGeom prst="rect">
            <a:avLst/>
          </a:prstGeom>
          <a:noFill/>
        </p:spPr>
      </p:pic>
      <p:pic>
        <p:nvPicPr>
          <p:cNvPr id="25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448967" y="2249535"/>
            <a:ext cx="925555" cy="1332239"/>
          </a:xfrm>
          <a:prstGeom prst="rect">
            <a:avLst/>
          </a:prstGeom>
          <a:noFill/>
        </p:spPr>
      </p:pic>
      <p:pic>
        <p:nvPicPr>
          <p:cNvPr id="26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495855" y="2255446"/>
            <a:ext cx="925555" cy="1332239"/>
          </a:xfrm>
          <a:prstGeom prst="rect">
            <a:avLst/>
          </a:prstGeom>
          <a:noFill/>
        </p:spPr>
      </p:pic>
      <p:pic>
        <p:nvPicPr>
          <p:cNvPr id="27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502217" y="3653205"/>
            <a:ext cx="925555" cy="1332239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5286960" y="4038015"/>
            <a:ext cx="2144789" cy="599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 rot="0">
            <a:off x="2448967" y="1996665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279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4999843" y="2235697"/>
            <a:ext cx="235962" cy="215444"/>
            <a:chOff x="292829" y="1695755"/>
            <a:chExt cx="23596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4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4995225" y="3458952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92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6589461" y="1757856"/>
            <a:ext cx="235962" cy="215444"/>
            <a:chOff x="292829" y="1695755"/>
            <a:chExt cx="23596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56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4589713" y="5078523"/>
            <a:ext cx="235962" cy="215444"/>
            <a:chOff x="292829" y="1695755"/>
            <a:chExt cx="23596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4999843" y="5071753"/>
            <a:ext cx="235962" cy="215444"/>
            <a:chOff x="292829" y="1695755"/>
            <a:chExt cx="23596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4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6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무비포스트 작성 모달창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관련사진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예고편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  <a:endParaRPr lang="ko-KR" altLang="en-US" sz="1200"/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  <a:endParaRPr lang="ko-KR" altLang="en-US" sz="120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8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9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0" name="그룹 29"/>
          <p:cNvGrpSpPr/>
          <p:nvPr/>
        </p:nvGrpSpPr>
        <p:grpSpPr>
          <a:xfrm rot="0">
            <a:off x="1671505" y="250386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87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rot="0">
            <a:off x="1638801" y="4561390"/>
            <a:ext cx="235962" cy="215444"/>
            <a:chOff x="292829" y="1695755"/>
            <a:chExt cx="23596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33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6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 크게 보기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관련사진을 크게 보는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  <a:endParaRPr lang="ko-KR" altLang="en-US" sz="1200"/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  <a:endParaRPr lang="ko-KR" altLang="en-US" sz="120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8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9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1617559" y="1103654"/>
            <a:ext cx="6763293" cy="5443449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3574680" y="1901071"/>
            <a:ext cx="2814917" cy="4051779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4827860" y="6003788"/>
            <a:ext cx="342690" cy="3291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X</a:t>
            </a:r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 rot="0">
            <a:off x="3290067" y="1902954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94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0">
            <a:off x="4549037" y="6003714"/>
            <a:ext cx="235962" cy="215444"/>
            <a:chOff x="292829" y="1695755"/>
            <a:chExt cx="23596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7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관련사진 크게 보기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재생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닫기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예고편을 재생할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  <a:endParaRPr lang="ko-KR" altLang="en-US" sz="1200"/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  <a:endParaRPr lang="ko-KR" altLang="en-US" sz="120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8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9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1617559" y="1103654"/>
            <a:ext cx="6763293" cy="5443449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550664" y="2673618"/>
            <a:ext cx="4897082" cy="27567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4827860" y="5528300"/>
            <a:ext cx="342690" cy="3291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X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 rot="0">
            <a:off x="2265868" y="2694593"/>
            <a:ext cx="240772" cy="215444"/>
            <a:chOff x="292829" y="1695755"/>
            <a:chExt cx="240772" cy="215444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92829" y="1695755"/>
              <a:ext cx="2449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4519267" y="5532243"/>
            <a:ext cx="235962" cy="215444"/>
            <a:chOff x="292829" y="1695755"/>
            <a:chExt cx="235962" cy="215444"/>
          </a:xfrm>
        </p:grpSpPr>
        <p:sp>
          <p:nvSpPr>
            <p:cNvPr id="30" name="타원 2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89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2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예고편 보기 창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메인네브바 마우스오버시 뜰 서브메뉴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좌상단 전체보기 클릭시 보여질 사이트맵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4607" y="1263151"/>
            <a:ext cx="5554853" cy="9812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7827" y="2639785"/>
            <a:ext cx="5188412" cy="309927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1583835" y="1263151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115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1767055" y="2639785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84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사이트맵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메인 네브바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검색해서 해당 영화에 관련한 관람평만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추천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신고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영화의 관람평을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리뷰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review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035552"/>
            <a:ext cx="6624980" cy="4754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2870" t="4900" r="90090" b="76430"/>
          <a:stretch>
            <a:fillRect/>
          </a:stretch>
        </p:blipFill>
        <p:spPr>
          <a:xfrm>
            <a:off x="1889759" y="4035552"/>
            <a:ext cx="466575" cy="52950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44017" y="409415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60321" y="416108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4722" y="409375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91300" t="8050" r="4830" b="81630"/>
          <a:stretch>
            <a:fillRect/>
          </a:stretch>
        </p:blipFill>
        <p:spPr>
          <a:xfrm>
            <a:off x="7383773" y="4126082"/>
            <a:ext cx="256032" cy="2926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3646" y="414927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4900" b="78330"/>
          <a:stretch>
            <a:fillRect/>
          </a:stretch>
        </p:blipFill>
        <p:spPr>
          <a:xfrm>
            <a:off x="1686716" y="4569232"/>
            <a:ext cx="6624980" cy="4754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l="2870" t="4900" r="90090" b="76430"/>
          <a:stretch>
            <a:fillRect/>
          </a:stretch>
        </p:blipFill>
        <p:spPr>
          <a:xfrm>
            <a:off x="1889759" y="4569232"/>
            <a:ext cx="466575" cy="52950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444017" y="462783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60321" y="469476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4722" y="462743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/>
          <a:srcRect l="91300" t="8050" r="4830" b="81630"/>
          <a:stretch>
            <a:fillRect/>
          </a:stretch>
        </p:blipFill>
        <p:spPr>
          <a:xfrm>
            <a:off x="7383773" y="4659762"/>
            <a:ext cx="256032" cy="2926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683646" y="468295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9"/>
          <a:srcRect t="4900" b="78330"/>
          <a:stretch>
            <a:fillRect/>
          </a:stretch>
        </p:blipFill>
        <p:spPr>
          <a:xfrm>
            <a:off x="1686716" y="5146906"/>
            <a:ext cx="6624980" cy="4754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/>
          <a:srcRect l="2870" t="4900" r="90090" b="76430"/>
          <a:stretch>
            <a:fillRect/>
          </a:stretch>
        </p:blipFill>
        <p:spPr>
          <a:xfrm>
            <a:off x="1889759" y="5146906"/>
            <a:ext cx="466575" cy="52950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444017" y="5205506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560321" y="5272440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74722" y="5205110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1"/>
          <a:srcRect l="91300" t="8050" r="4830" b="81630"/>
          <a:stretch>
            <a:fillRect/>
          </a:stretch>
        </p:blipFill>
        <p:spPr>
          <a:xfrm>
            <a:off x="7383773" y="5237436"/>
            <a:ext cx="256032" cy="2926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83646" y="5260630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98839" y="572122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358048" y="5721220"/>
            <a:ext cx="240177" cy="2204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54" name="TextBox 53"/>
          <p:cNvSpPr txBox="1"/>
          <p:nvPr/>
        </p:nvSpPr>
        <p:spPr>
          <a:xfrm>
            <a:off x="5117177" y="5721220"/>
            <a:ext cx="251113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5" name="TextBox 54"/>
          <p:cNvSpPr txBox="1"/>
          <p:nvPr/>
        </p:nvSpPr>
        <p:spPr>
          <a:xfrm>
            <a:off x="4868391" y="5721220"/>
            <a:ext cx="2522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56" name="TextBox 55"/>
          <p:cNvSpPr txBox="1"/>
          <p:nvPr/>
        </p:nvSpPr>
        <p:spPr>
          <a:xfrm>
            <a:off x="5590491" y="5721220"/>
            <a:ext cx="2540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62" name="그룹 61"/>
          <p:cNvGrpSpPr/>
          <p:nvPr/>
        </p:nvGrpSpPr>
        <p:grpSpPr>
          <a:xfrm rot="0">
            <a:off x="6780484" y="3474850"/>
            <a:ext cx="235962" cy="215444"/>
            <a:chOff x="292829" y="1695755"/>
            <a:chExt cx="23596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51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 rot="0">
            <a:off x="1696488" y="3849477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8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7399033" y="3918663"/>
            <a:ext cx="235962" cy="215444"/>
            <a:chOff x="292829" y="1695755"/>
            <a:chExt cx="23596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573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0">
            <a:off x="7811883" y="3908431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24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 rot="0">
            <a:off x="4667039" y="5736608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4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7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영화 관람평 조회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신고하는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리뷰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review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035552"/>
            <a:ext cx="6624980" cy="4754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2870" t="4900" r="90090" b="76430"/>
          <a:stretch>
            <a:fillRect/>
          </a:stretch>
        </p:blipFill>
        <p:spPr>
          <a:xfrm>
            <a:off x="1889759" y="4035552"/>
            <a:ext cx="466575" cy="52950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44017" y="409415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60321" y="416108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4722" y="409375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91300" t="8050" r="4830" b="81630"/>
          <a:stretch>
            <a:fillRect/>
          </a:stretch>
        </p:blipFill>
        <p:spPr>
          <a:xfrm>
            <a:off x="7383773" y="4126082"/>
            <a:ext cx="256032" cy="2926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3646" y="414927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4900" b="78330"/>
          <a:stretch>
            <a:fillRect/>
          </a:stretch>
        </p:blipFill>
        <p:spPr>
          <a:xfrm>
            <a:off x="1686716" y="4569232"/>
            <a:ext cx="6624980" cy="4754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l="2870" t="4900" r="90090" b="76430"/>
          <a:stretch>
            <a:fillRect/>
          </a:stretch>
        </p:blipFill>
        <p:spPr>
          <a:xfrm>
            <a:off x="1889759" y="4569232"/>
            <a:ext cx="466575" cy="52950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444017" y="462783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60321" y="469476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4722" y="462743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/>
          <a:srcRect l="91300" t="8050" r="4830" b="81630"/>
          <a:stretch>
            <a:fillRect/>
          </a:stretch>
        </p:blipFill>
        <p:spPr>
          <a:xfrm>
            <a:off x="7383773" y="4659762"/>
            <a:ext cx="256032" cy="2926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683646" y="468295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9"/>
          <a:srcRect t="4900" b="78330"/>
          <a:stretch>
            <a:fillRect/>
          </a:stretch>
        </p:blipFill>
        <p:spPr>
          <a:xfrm>
            <a:off x="1686716" y="5146906"/>
            <a:ext cx="6624980" cy="4754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/>
          <a:srcRect l="2870" t="4900" r="90090" b="76430"/>
          <a:stretch>
            <a:fillRect/>
          </a:stretch>
        </p:blipFill>
        <p:spPr>
          <a:xfrm>
            <a:off x="1889759" y="5146906"/>
            <a:ext cx="466575" cy="52950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444017" y="5205506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560321" y="5272440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74722" y="5205110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1"/>
          <a:srcRect l="91300" t="8050" r="4830" b="81630"/>
          <a:stretch>
            <a:fillRect/>
          </a:stretch>
        </p:blipFill>
        <p:spPr>
          <a:xfrm>
            <a:off x="7383773" y="5237436"/>
            <a:ext cx="256032" cy="2926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83646" y="5260630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98839" y="572122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358048" y="5721220"/>
            <a:ext cx="240177" cy="2204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54" name="TextBox 53"/>
          <p:cNvSpPr txBox="1"/>
          <p:nvPr/>
        </p:nvSpPr>
        <p:spPr>
          <a:xfrm>
            <a:off x="5117177" y="5721220"/>
            <a:ext cx="251113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5" name="TextBox 54"/>
          <p:cNvSpPr txBox="1"/>
          <p:nvPr/>
        </p:nvSpPr>
        <p:spPr>
          <a:xfrm>
            <a:off x="4868391" y="5721220"/>
            <a:ext cx="2522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56" name="TextBox 55"/>
          <p:cNvSpPr txBox="1"/>
          <p:nvPr/>
        </p:nvSpPr>
        <p:spPr>
          <a:xfrm>
            <a:off x="5590491" y="5721220"/>
            <a:ext cx="2540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37" name="직사각형 36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90732" y="3290483"/>
            <a:ext cx="2930905" cy="1934963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864865" y="3831048"/>
            <a:ext cx="27145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스포일러 및 욕설</a:t>
            </a:r>
            <a:r>
              <a:rPr lang="en-US" altLang="ko-KR" sz="1400"/>
              <a:t>/</a:t>
            </a:r>
            <a:r>
              <a:rPr lang="ko-KR" altLang="en-US" sz="1400"/>
              <a:t>비방하는</a:t>
            </a:r>
            <a:br>
              <a:rPr lang="ko-KR" altLang="en-US" sz="800"/>
            </a:br>
            <a:r>
              <a:rPr lang="ko-KR" altLang="en-US" sz="1400"/>
              <a:t>내용이 있습니까</a:t>
            </a:r>
            <a:r>
              <a:rPr lang="en-US" altLang="ko-KR" sz="1400"/>
              <a:t>?</a:t>
            </a:r>
            <a:endParaRPr lang="ko-KR" altLang="en-US" sz="800"/>
          </a:p>
        </p:txBody>
      </p:sp>
      <p:sp>
        <p:nvSpPr>
          <p:cNvPr id="40" name="TextBox 39"/>
          <p:cNvSpPr txBox="1"/>
          <p:nvPr/>
        </p:nvSpPr>
        <p:spPr>
          <a:xfrm>
            <a:off x="4148279" y="3395071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리뷰 신고</a:t>
            </a:r>
            <a:endParaRPr lang="ko-KR" altLang="en-US" sz="1600"/>
          </a:p>
        </p:txBody>
      </p:sp>
      <p:sp>
        <p:nvSpPr>
          <p:cNvPr id="41" name="TextBox 40"/>
          <p:cNvSpPr txBox="1"/>
          <p:nvPr/>
        </p:nvSpPr>
        <p:spPr>
          <a:xfrm>
            <a:off x="5204879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신고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12887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4818911" y="4573884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4579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5275693" y="4573884"/>
            <a:ext cx="235962" cy="215444"/>
            <a:chOff x="292829" y="1695755"/>
            <a:chExt cx="23596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4997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5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 신고 모달창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검색해서 해당 영화에 관련한 무비포스트만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무비포스트를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 rot="0">
            <a:off x="1772833" y="355143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6741060" y="3509259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64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760476" y="61755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019685" y="61755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5" name="TextBox 44"/>
          <p:cNvSpPr txBox="1"/>
          <p:nvPr/>
        </p:nvSpPr>
        <p:spPr>
          <a:xfrm>
            <a:off x="4778814" y="6175514"/>
            <a:ext cx="25610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6" name="TextBox 45"/>
          <p:cNvSpPr txBox="1"/>
          <p:nvPr/>
        </p:nvSpPr>
        <p:spPr>
          <a:xfrm>
            <a:off x="4530028" y="6175514"/>
            <a:ext cx="2572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7" name="TextBox 46"/>
          <p:cNvSpPr txBox="1"/>
          <p:nvPr/>
        </p:nvSpPr>
        <p:spPr>
          <a:xfrm>
            <a:off x="5252128" y="6175514"/>
            <a:ext cx="2590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8" name="그룹 47"/>
          <p:cNvGrpSpPr/>
          <p:nvPr/>
        </p:nvGrpSpPr>
        <p:grpSpPr>
          <a:xfrm rot="0">
            <a:off x="4294066" y="6208734"/>
            <a:ext cx="235962" cy="215444"/>
            <a:chOff x="292829" y="1695755"/>
            <a:chExt cx="23596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55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5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무비포스트 조회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내용을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추천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무비포스트에 댓글을 작성할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무비포스트에 달린 댓글을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댓글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무비포스트의 상세 내용을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3821" y="2027492"/>
            <a:ext cx="2596885" cy="3929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9367" y="2598973"/>
            <a:ext cx="253220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49951" y="2682387"/>
            <a:ext cx="369772" cy="18466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09974" y="4694304"/>
            <a:ext cx="978462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 rot="0">
            <a:off x="5599471" y="2640306"/>
            <a:ext cx="235962" cy="215444"/>
            <a:chOff x="292829" y="1695755"/>
            <a:chExt cx="23596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5069" cy="20576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0">
            <a:off x="4619765" y="4451351"/>
            <a:ext cx="235962" cy="215444"/>
            <a:chOff x="292829" y="1695755"/>
            <a:chExt cx="23596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370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3511512" y="4965714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0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5799123" y="5181158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544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3532024" y="5541452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55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3443522" y="2256258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836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5869367" y="1968139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18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43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상세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신고하는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  <a:endParaRPr lang="ko-KR" altLang="en-US" sz="1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3821" y="2027492"/>
            <a:ext cx="2596885" cy="3929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9367" y="2598973"/>
            <a:ext cx="253220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49951" y="2682387"/>
            <a:ext cx="369772" cy="18466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신고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09974" y="4694304"/>
            <a:ext cx="978462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13830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1004" y="3290483"/>
            <a:ext cx="2930905" cy="1934963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55137" y="3831048"/>
            <a:ext cx="27145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스포일러 및 욕설</a:t>
            </a:r>
            <a:r>
              <a:rPr lang="en-US" altLang="ko-KR" sz="1400"/>
              <a:t>/</a:t>
            </a:r>
            <a:r>
              <a:rPr lang="ko-KR" altLang="en-US" sz="1400"/>
              <a:t>비방하는</a:t>
            </a:r>
            <a:br>
              <a:rPr lang="ko-KR" altLang="en-US" sz="800"/>
            </a:br>
            <a:r>
              <a:rPr lang="ko-KR" altLang="en-US" sz="1400"/>
              <a:t>내용이 있습니까</a:t>
            </a:r>
            <a:r>
              <a:rPr lang="en-US" altLang="ko-KR" sz="1400"/>
              <a:t>?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4038551" y="3395071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포스트 신고</a:t>
            </a:r>
            <a:endParaRPr lang="ko-KR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5095151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신고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03159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4721375" y="4573884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6865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5178157" y="4573884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283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 신고 모달창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3" name=""/>
          <p:cNvSpPr/>
          <p:nvPr/>
        </p:nvSpPr>
        <p:spPr>
          <a:xfrm>
            <a:off x="2567559" y="2060829"/>
            <a:ext cx="4608576" cy="309638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예매 페이지</a:t>
            </a:r>
            <a:r>
              <a:rPr lang="en-US" altLang="ko-KR">
                <a:solidFill>
                  <a:schemeClr val="dk1"/>
                </a:solidFill>
              </a:rPr>
              <a:t>~~</a:t>
            </a:r>
            <a:endParaRPr lang="en-US" altLang="ko-KR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3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1976" y="1201285"/>
            <a:ext cx="6219183" cy="4015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4000" y="1083901"/>
            <a:ext cx="6103172" cy="4289341"/>
          </a:xfrm>
          <a:prstGeom prst="rect">
            <a:avLst/>
          </a:prstGeom>
        </p:spPr>
      </p:pic>
      <p:graphicFrame>
        <p:nvGraphicFramePr>
          <p:cNvPr id="34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상품을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결제수단을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동의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  <a:endParaRPr lang="en-US" altLang="ko-KR" sz="100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  <a:endParaRPr lang="ko-KR" altLang="en-US" sz="500"/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2537698" y="3347006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9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4285688" y="4494285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44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0">
            <a:off x="2581539" y="5146148"/>
            <a:ext cx="235962" cy="215444"/>
            <a:chOff x="292829" y="1695755"/>
            <a:chExt cx="23596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35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0">
            <a:off x="4589713" y="5865032"/>
            <a:ext cx="235962" cy="215444"/>
            <a:chOff x="292829" y="1695755"/>
            <a:chExt cx="23596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5298239" y="5876688"/>
            <a:ext cx="235962" cy="215444"/>
            <a:chOff x="292829" y="1695755"/>
            <a:chExt cx="23596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15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47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 상세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상품을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선물받을 사람의 정보와 메시지를 입력할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결제수단을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선물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  <a:endParaRPr lang="en-US" altLang="ko-KR" sz="100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69230"/>
          <a:stretch>
            <a:fillRect/>
          </a:stretch>
        </p:blipFill>
        <p:spPr>
          <a:xfrm>
            <a:off x="2745766" y="2540365"/>
            <a:ext cx="4691457" cy="12025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05324" y="3072018"/>
            <a:ext cx="1626602" cy="183627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37350" y="3761891"/>
            <a:ext cx="4699873" cy="9746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t="31830" b="34600"/>
          <a:stretch>
            <a:fillRect/>
          </a:stretch>
        </p:blipFill>
        <p:spPr>
          <a:xfrm>
            <a:off x="2749805" y="4702189"/>
            <a:ext cx="4691457" cy="131184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/>
          <a:srcRect t="89990" b="-280"/>
          <a:stretch>
            <a:fillRect/>
          </a:stretch>
        </p:blipFill>
        <p:spPr>
          <a:xfrm>
            <a:off x="2705964" y="5976308"/>
            <a:ext cx="4691457" cy="40233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 rot="0">
            <a:off x="2537698" y="3347006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9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2509804" y="3785918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863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0">
            <a:off x="4288093" y="5422083"/>
            <a:ext cx="235962" cy="215444"/>
            <a:chOff x="292829" y="1695755"/>
            <a:chExt cx="23596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19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0">
            <a:off x="4589713" y="5865032"/>
            <a:ext cx="235962" cy="215444"/>
            <a:chOff x="292829" y="1695755"/>
            <a:chExt cx="23596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5298239" y="5876688"/>
            <a:ext cx="235962" cy="215444"/>
            <a:chOff x="292829" y="1695755"/>
            <a:chExt cx="23596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15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174390" y="5624796"/>
            <a:ext cx="1626602" cy="18466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52732" y="5429345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  <a:endParaRPr lang="ko-KR" altLang="en-US" sz="500"/>
          </a:p>
        </p:txBody>
      </p:sp>
      <p:sp>
        <p:nvSpPr>
          <p:cNvPr id="9" name="타원 8"/>
          <p:cNvSpPr/>
          <p:nvPr/>
        </p:nvSpPr>
        <p:spPr>
          <a:xfrm>
            <a:off x="5614903" y="5492561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48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선물 상세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진행중인 이벤트 프리뷰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전체보기 버튼으로 이벤트 페이지로 이동 가능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멤버십혜택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바로가기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프리뷰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유선 고객센터 안내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1:1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바로가기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최하단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FOOTER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하단부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2341" y="1271849"/>
            <a:ext cx="6694503" cy="44853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75615" y="4630189"/>
            <a:ext cx="623454" cy="2576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1283228" y="3014003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464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1278610" y="1272318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15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1273992" y="4170164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619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 rot="0">
            <a:off x="1061569" y="5019226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92829" y="1695755"/>
              <a:ext cx="2490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6771" y="3050008"/>
            <a:ext cx="6131080" cy="96696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 rot="0">
            <a:off x="5793314" y="3954962"/>
            <a:ext cx="240772" cy="229696"/>
            <a:chOff x="283304" y="1719603"/>
            <a:chExt cx="240772" cy="229696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 하단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167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351"/>
              </a:tblGrid>
              <a:tr h="41551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 페이지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  <a:endParaRPr lang="en-US" altLang="ko-KR" sz="100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  <a:endParaRPr lang="ko-KR" altLang="en-US" sz="500"/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13830" y="1972473"/>
            <a:ext cx="6763293" cy="447573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82673" y="2119604"/>
            <a:ext cx="3238952" cy="4163006"/>
          </a:xfrm>
          <a:prstGeom prst="rect">
            <a:avLst/>
          </a:prstGeom>
        </p:spPr>
      </p:pic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카카오 결제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167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351"/>
              </a:tblGrid>
              <a:tr h="41551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카드결제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  <a:endParaRPr lang="en-US" altLang="ko-KR" sz="100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  <a:endParaRPr lang="ko-KR" altLang="en-US" sz="500"/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13830" y="1972473"/>
            <a:ext cx="6763293" cy="447573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22374" y="2372583"/>
            <a:ext cx="4938239" cy="3613893"/>
          </a:xfrm>
          <a:prstGeom prst="rect">
            <a:avLst/>
          </a:prstGeom>
        </p:spPr>
      </p:pic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카드 결제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구매내역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결제 완료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  <a:endParaRPr lang="en-US" altLang="ko-KR" sz="100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8885" y="2699066"/>
            <a:ext cx="6024815" cy="36125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70960" y="5824932"/>
            <a:ext cx="2695974" cy="18343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34300" t="85170" r="51180" b="5250"/>
          <a:stretch>
            <a:fillRect/>
          </a:stretch>
        </p:blipFill>
        <p:spPr>
          <a:xfrm>
            <a:off x="4563895" y="5824932"/>
            <a:ext cx="874794" cy="34588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 rot="0">
            <a:off x="1748113" y="3232004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832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4302563" y="589729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65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결제완료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이벤트들이 유형별로 구분되어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 버튼을 누르면 해당하는 유형의 이벤트들만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이벤트를 볼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  <a:endParaRPr lang="en-US" altLang="ko-KR" sz="100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7640"/>
          <a:stretch>
            <a:fillRect/>
          </a:stretch>
        </p:blipFill>
        <p:spPr>
          <a:xfrm>
            <a:off x="1701099" y="3125307"/>
            <a:ext cx="6611732" cy="3313593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/>
          <a:srcRect l="620"/>
          <a:stretch>
            <a:fillRect/>
          </a:stretch>
        </p:blipFill>
        <p:spPr>
          <a:xfrm>
            <a:off x="1684010" y="2712053"/>
            <a:ext cx="6628821" cy="4954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68035" y="2843116"/>
            <a:ext cx="63113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   영화</a:t>
            </a:r>
            <a:endParaRPr lang="ko-KR" altLang="en-US" sz="1000"/>
          </a:p>
        </p:txBody>
      </p:sp>
      <p:sp>
        <p:nvSpPr>
          <p:cNvPr id="16" name="TextBox 15"/>
          <p:cNvSpPr txBox="1"/>
          <p:nvPr/>
        </p:nvSpPr>
        <p:spPr>
          <a:xfrm>
            <a:off x="5602832" y="2854403"/>
            <a:ext cx="5097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  <a:endParaRPr lang="ko-KR" altLang="en-US" sz="1000"/>
          </a:p>
        </p:txBody>
      </p:sp>
      <p:sp>
        <p:nvSpPr>
          <p:cNvPr id="17" name="TextBox 16"/>
          <p:cNvSpPr txBox="1"/>
          <p:nvPr/>
        </p:nvSpPr>
        <p:spPr>
          <a:xfrm>
            <a:off x="6920109" y="2832382"/>
            <a:ext cx="1069795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  <a:endParaRPr lang="ko-KR" altLang="en-US" sz="900"/>
          </a:p>
        </p:txBody>
      </p:sp>
      <p:grpSp>
        <p:nvGrpSpPr>
          <p:cNvPr id="61" name="그룹 60"/>
          <p:cNvGrpSpPr/>
          <p:nvPr/>
        </p:nvGrpSpPr>
        <p:grpSpPr>
          <a:xfrm rot="0">
            <a:off x="1701099" y="2540365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 rot="0">
            <a:off x="7455006" y="3232175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 rot="0">
            <a:off x="1612597" y="3444366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70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전체 카테고리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해당하는 유형의 이벤트를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유형별로 이벤트를 확인할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  <a:endParaRPr lang="en-US" altLang="ko-KR" sz="1000">
              <a:solidFill>
                <a:schemeClr val="bg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/>
          <a:srcRect l="2010" t="22570"/>
          <a:stretch>
            <a:fillRect/>
          </a:stretch>
        </p:blipFill>
        <p:spPr>
          <a:xfrm>
            <a:off x="1842573" y="2751405"/>
            <a:ext cx="6241251" cy="4959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68035" y="2843116"/>
            <a:ext cx="63113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   영화</a:t>
            </a:r>
            <a:endParaRPr lang="ko-KR" altLang="en-US" sz="1000"/>
          </a:p>
        </p:txBody>
      </p:sp>
      <p:sp>
        <p:nvSpPr>
          <p:cNvPr id="16" name="TextBox 15"/>
          <p:cNvSpPr txBox="1"/>
          <p:nvPr/>
        </p:nvSpPr>
        <p:spPr>
          <a:xfrm>
            <a:off x="5602832" y="2854403"/>
            <a:ext cx="5097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  <a:endParaRPr lang="ko-KR" altLang="en-US" sz="1000"/>
          </a:p>
        </p:txBody>
      </p:sp>
      <p:sp>
        <p:nvSpPr>
          <p:cNvPr id="17" name="TextBox 16"/>
          <p:cNvSpPr txBox="1"/>
          <p:nvPr/>
        </p:nvSpPr>
        <p:spPr>
          <a:xfrm>
            <a:off x="6920109" y="2832382"/>
            <a:ext cx="1069795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  <a:endParaRPr lang="ko-KR" altLang="en-US" sz="90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4"/>
          <a:srcRect b="39380"/>
          <a:stretch>
            <a:fillRect/>
          </a:stretch>
        </p:blipFill>
        <p:spPr>
          <a:xfrm>
            <a:off x="1842573" y="3247333"/>
            <a:ext cx="6241251" cy="27724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4729622" y="61835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988831" y="6183539"/>
            <a:ext cx="240177" cy="2153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1" name="TextBox 30"/>
          <p:cNvSpPr txBox="1"/>
          <p:nvPr/>
        </p:nvSpPr>
        <p:spPr>
          <a:xfrm>
            <a:off x="4747960" y="6183539"/>
            <a:ext cx="248855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2" name="TextBox 31"/>
          <p:cNvSpPr txBox="1"/>
          <p:nvPr/>
        </p:nvSpPr>
        <p:spPr>
          <a:xfrm>
            <a:off x="4499174" y="6183539"/>
            <a:ext cx="240466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3" name="TextBox 32"/>
          <p:cNvSpPr txBox="1"/>
          <p:nvPr/>
        </p:nvSpPr>
        <p:spPr>
          <a:xfrm>
            <a:off x="5221274" y="6183539"/>
            <a:ext cx="242266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34" name="그룹 33"/>
          <p:cNvGrpSpPr/>
          <p:nvPr/>
        </p:nvGrpSpPr>
        <p:grpSpPr>
          <a:xfrm rot="0">
            <a:off x="6370880" y="3350650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1754891" y="3554077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4285688" y="6198927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45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해당 카테고리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내용을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목록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내용을 볼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  <a:endParaRPr lang="ko-KR" altLang="en-US" sz="10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  <a:endParaRPr lang="en-US" altLang="ko-KR" sz="100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1750"/>
          <a:stretch>
            <a:fillRect/>
          </a:stretch>
        </p:blipFill>
        <p:spPr>
          <a:xfrm>
            <a:off x="1598624" y="2567503"/>
            <a:ext cx="6807050" cy="36173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74760" y="6278721"/>
            <a:ext cx="471676" cy="234473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/>
                </a:solidFill>
              </a:rPr>
              <a:t>목록</a:t>
            </a:r>
            <a:endParaRPr lang="ko-KR" altLang="en-US" sz="100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4651464" y="2661558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4585095" y="6278721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35962" cy="2058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상세보기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3" name=""/>
          <p:cNvSpPr/>
          <p:nvPr/>
        </p:nvSpPr>
        <p:spPr>
          <a:xfrm>
            <a:off x="2855595" y="2348865"/>
            <a:ext cx="3240405" cy="2520315"/>
          </a:xfrm>
          <a:prstGeom prst="rect">
            <a:avLst/>
          </a:prstGeom>
          <a:solidFill>
            <a:srgbClr val="f8f9fa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당첨자발표 게시물 목록 페이지</a:t>
            </a:r>
            <a:r>
              <a:rPr lang="en-US" altLang="ko-KR">
                <a:solidFill>
                  <a:schemeClr val="dk1"/>
                </a:solidFill>
              </a:rPr>
              <a:t>,</a:t>
            </a:r>
            <a:endParaRPr lang="en-US" altLang="ko-KR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상세페이지</a:t>
            </a:r>
            <a:endParaRPr lang="ko-KR" altLang="en-US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9015" y="1219081"/>
            <a:ext cx="4472786" cy="6629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9015" y="1881992"/>
            <a:ext cx="4472786" cy="3371169"/>
          </a:xfrm>
          <a:prstGeom prst="rect">
            <a:avLst/>
          </a:prstGeom>
        </p:spPr>
      </p:pic>
      <p:graphicFrame>
        <p:nvGraphicFramePr>
          <p:cNvPr id="3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상세설명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1870" y="867802"/>
            <a:ext cx="5339505" cy="10373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51870" y="1888113"/>
            <a:ext cx="5339505" cy="24566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1870" y="4344764"/>
            <a:ext cx="5339505" cy="1769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0149" y="1642636"/>
            <a:ext cx="1424001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/>
              <a:t>최소 </a:t>
            </a:r>
            <a:r>
              <a:rPr lang="en-US" altLang="ko-KR" sz="600"/>
              <a:t>1000</a:t>
            </a:r>
            <a:r>
              <a:rPr lang="ko-KR" altLang="en-US" sz="600"/>
              <a:t>포인트부터 사용 가능</a:t>
            </a:r>
            <a:endParaRPr lang="ko-KR" altLang="en-US" sz="600"/>
          </a:p>
          <a:p>
            <a:pPr lvl="0">
              <a:defRPr/>
            </a:pPr>
            <a:endParaRPr lang="ko-KR" altLang="en-US" sz="1000"/>
          </a:p>
        </p:txBody>
      </p:sp>
      <p:graphicFrame>
        <p:nvGraphicFramePr>
          <p:cNvPr id="3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상세설명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메인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rcRect b="60990"/>
          <a:stretch>
            <a:fillRect/>
          </a:stretch>
        </p:blipFill>
        <p:spPr>
          <a:xfrm>
            <a:off x="945492" y="2104424"/>
            <a:ext cx="1494240" cy="1756629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rcRect t="50000"/>
          <a:stretch>
            <a:fillRect/>
          </a:stretch>
        </p:blipFill>
        <p:spPr>
          <a:xfrm>
            <a:off x="945492" y="3841207"/>
            <a:ext cx="1494240" cy="2251412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1061601" y="5293805"/>
            <a:ext cx="1262021" cy="36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en-US" altLang="ko-KR" sz="800">
                <a:solidFill>
                  <a:schemeClr val="dk1"/>
                </a:solidFill>
              </a:rPr>
              <a:t>DWAcademy </a:t>
            </a:r>
            <a:r>
              <a:rPr lang="ko-KR" altLang="en-US" sz="800">
                <a:solidFill>
                  <a:schemeClr val="dk1"/>
                </a:solidFill>
              </a:rPr>
              <a:t>고객센터</a:t>
            </a:r>
            <a:endParaRPr lang="ko-KR" altLang="en-US" sz="8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800">
                <a:solidFill>
                  <a:schemeClr val="dk1"/>
                </a:solidFill>
              </a:rPr>
              <a:t>070-0000-0000</a:t>
            </a:r>
            <a:endParaRPr lang="en-US" altLang="ko-KR" sz="800">
              <a:solidFill>
                <a:schemeClr val="dk1"/>
              </a:solidFill>
            </a:endParaRPr>
          </a:p>
        </p:txBody>
      </p:sp>
      <p:sp>
        <p:nvSpPr>
          <p:cNvPr id="38" name="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고객센터 홈</a:t>
            </a:r>
            <a:endParaRPr lang="ko-KR" altLang="en-US" sz="900">
              <a:solidFill>
                <a:schemeClr val="lt1"/>
              </a:solidFill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rcRect r="5430" b="50000"/>
          <a:stretch>
            <a:fillRect/>
          </a:stretch>
        </p:blipFill>
        <p:spPr>
          <a:xfrm>
            <a:off x="2439732" y="2442671"/>
            <a:ext cx="4323051" cy="108013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39722" y="3736642"/>
            <a:ext cx="4123070" cy="1230271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93101" y="4974916"/>
            <a:ext cx="4016312" cy="1117703"/>
          </a:xfrm>
          <a:prstGeom prst="rect">
            <a:avLst/>
          </a:prstGeom>
        </p:spPr>
      </p:pic>
      <p:sp>
        <p:nvSpPr>
          <p:cNvPr id="42" name=""/>
          <p:cNvSpPr/>
          <p:nvPr/>
        </p:nvSpPr>
        <p:spPr>
          <a:xfrm>
            <a:off x="5376395" y="2858914"/>
            <a:ext cx="1324910" cy="560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 sz="900">
                <a:solidFill>
                  <a:schemeClr val="dk1"/>
                </a:solidFill>
              </a:rPr>
              <a:t>이용약관</a:t>
            </a:r>
            <a:endParaRPr lang="ko-KR" altLang="en-US" sz="9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700">
                <a:solidFill>
                  <a:schemeClr val="dk1"/>
                </a:solidFill>
              </a:rPr>
              <a:t>DWCinema</a:t>
            </a:r>
            <a:r>
              <a:rPr lang="ko-KR" altLang="en-US" sz="700">
                <a:solidFill>
                  <a:schemeClr val="dk1"/>
                </a:solidFill>
              </a:rPr>
              <a:t>의 자세한 이용약관을 확인할 수 있습니다</a:t>
            </a:r>
            <a:endParaRPr lang="ko-KR" altLang="en-US" sz="7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로그인 페이지 설명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작성 창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기억하기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 이동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간편로그인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네이버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조회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로그인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찾기와 회원가입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간편로그인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0956" y="1161241"/>
            <a:ext cx="4118285" cy="4499727"/>
          </a:xfrm>
          <a:prstGeom prst="rect">
            <a:avLst/>
          </a:prstGeom>
          <a:ln>
            <a:noFill/>
          </a:ln>
        </p:spPr>
      </p:pic>
      <p:grpSp>
        <p:nvGrpSpPr>
          <p:cNvPr id="5" name="그룹 4"/>
          <p:cNvGrpSpPr/>
          <p:nvPr/>
        </p:nvGrpSpPr>
        <p:grpSpPr>
          <a:xfrm rot="0">
            <a:off x="2964389" y="1560777"/>
            <a:ext cx="240772" cy="229696"/>
            <a:chOff x="283304" y="1719603"/>
            <a:chExt cx="240772" cy="229696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2964389" y="2128081"/>
            <a:ext cx="240772" cy="229696"/>
            <a:chOff x="283304" y="1719603"/>
            <a:chExt cx="240772" cy="229696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2964389" y="2914014"/>
            <a:ext cx="240772" cy="229696"/>
            <a:chOff x="283304" y="1719603"/>
            <a:chExt cx="240772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0">
            <a:off x="3005798" y="3715764"/>
            <a:ext cx="240772" cy="229696"/>
            <a:chOff x="283304" y="1719603"/>
            <a:chExt cx="240772" cy="229696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83304" y="1733855"/>
              <a:ext cx="24794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4710098" y="3768684"/>
            <a:ext cx="240772" cy="229696"/>
            <a:chOff x="283304" y="1719603"/>
            <a:chExt cx="240772" cy="229696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83304" y="1733855"/>
              <a:ext cx="2486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4078814" y="4075377"/>
            <a:ext cx="240772" cy="229696"/>
            <a:chOff x="283304" y="1719603"/>
            <a:chExt cx="240772" cy="229696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 rot="10800000" flipV="1">
            <a:off x="3438946" y="2992454"/>
            <a:ext cx="849045" cy="15125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tx1"/>
                </a:solidFill>
              </a:rPr>
              <a:t>아이디 기억하기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31" name=""/>
          <p:cNvSpPr/>
          <p:nvPr/>
        </p:nvSpPr>
        <p:spPr>
          <a:xfrm>
            <a:off x="5087874" y="3799648"/>
            <a:ext cx="1224153" cy="167768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 sz="1000" b="1">
                <a:ln w="9525"/>
                <a:solidFill>
                  <a:srgbClr val="b1b5ba"/>
                </a:solidFill>
              </a:rPr>
              <a:t>비회원 예매 조회</a:t>
            </a:r>
            <a:endParaRPr lang="ko-KR" altLang="en-US" sz="1000" b="1">
              <a:ln w="9525"/>
              <a:solidFill>
                <a:srgbClr val="b1b5ba"/>
              </a:solidFill>
            </a:endParaRPr>
          </a:p>
        </p:txBody>
      </p:sp>
      <p:grpSp>
        <p:nvGrpSpPr>
          <p:cNvPr id="32" name="그룹 16"/>
          <p:cNvGrpSpPr/>
          <p:nvPr/>
        </p:nvGrpSpPr>
        <p:grpSpPr>
          <a:xfrm rot="0">
            <a:off x="6187718" y="3768684"/>
            <a:ext cx="247372" cy="220386"/>
            <a:chOff x="283303" y="1719603"/>
            <a:chExt cx="247372" cy="220386"/>
          </a:xfrm>
        </p:grpSpPr>
        <p:sp>
          <p:nvSpPr>
            <p:cNvPr id="33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83303" y="1733855"/>
              <a:ext cx="247372" cy="2061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5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8770"/>
          <a:stretch>
            <a:fillRect/>
          </a:stretch>
        </p:blipFill>
        <p:spPr>
          <a:xfrm>
            <a:off x="2294313" y="1264230"/>
            <a:ext cx="4595519" cy="6643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4313" y="1928553"/>
            <a:ext cx="4595519" cy="31835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2965" y="5112100"/>
            <a:ext cx="3218214" cy="417176"/>
          </a:xfrm>
          <a:prstGeom prst="rect">
            <a:avLst/>
          </a:prstGeom>
        </p:spPr>
      </p:pic>
      <p:graphicFrame>
        <p:nvGraphicFramePr>
          <p:cNvPr id="3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6367" y="1874344"/>
            <a:ext cx="4595519" cy="3377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68770"/>
          <a:stretch>
            <a:fillRect/>
          </a:stretch>
        </p:blipFill>
        <p:spPr>
          <a:xfrm>
            <a:off x="2196367" y="1210021"/>
            <a:ext cx="4595519" cy="664323"/>
          </a:xfrm>
          <a:prstGeom prst="rect">
            <a:avLst/>
          </a:prstGeom>
        </p:spPr>
      </p:pic>
      <p:graphicFrame>
        <p:nvGraphicFramePr>
          <p:cNvPr id="3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6854" y="933750"/>
            <a:ext cx="3654317" cy="6968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85934" y="1696584"/>
            <a:ext cx="3676155" cy="38225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24385" y="5223435"/>
            <a:ext cx="53571" cy="197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endParaRPr lang="en-US" altLang="ko-KR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6967" y="1140419"/>
            <a:ext cx="5343344" cy="10189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6967" y="2159406"/>
            <a:ext cx="5343344" cy="3725742"/>
          </a:xfrm>
          <a:prstGeom prst="rect">
            <a:avLst/>
          </a:prstGeom>
        </p:spPr>
      </p:pic>
      <p:graphicFrame>
        <p:nvGraphicFramePr>
          <p:cNvPr id="3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5781" y="867802"/>
            <a:ext cx="5667043" cy="5515306"/>
          </a:xfrm>
          <a:prstGeom prst="rect">
            <a:avLst/>
          </a:prstGeom>
        </p:spPr>
      </p:pic>
      <p:graphicFrame>
        <p:nvGraphicFramePr>
          <p:cNvPr id="3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5781" y="867802"/>
            <a:ext cx="5667043" cy="5515306"/>
          </a:xfrm>
          <a:prstGeom prst="rect">
            <a:avLst/>
          </a:prstGeom>
        </p:spPr>
      </p:pic>
      <p:pic>
        <p:nvPicPr>
          <p:cNvPr id="31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54397" y="2591079"/>
            <a:ext cx="3749811" cy="1675841"/>
          </a:xfrm>
          <a:prstGeom prst="rect">
            <a:avLst/>
          </a:prstGeom>
        </p:spPr>
      </p:pic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작성완료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486233"/>
            <a:ext cx="3269807" cy="2230803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808680"/>
            <a:ext cx="3251001" cy="2212644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3911915" y="940549"/>
            <a:ext cx="1152144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이용약관</a:t>
            </a:r>
            <a:endParaRPr lang="ko-KR" altLang="en-US" sz="9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667854"/>
            <a:ext cx="3242915" cy="2078128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745982"/>
            <a:ext cx="3310767" cy="2203332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3647694" y="940549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위치기반서비스 이용약관</a:t>
            </a:r>
            <a:endParaRPr lang="ko-KR" altLang="en-US" sz="900">
              <a:solidFill>
                <a:schemeClr val="lt1"/>
              </a:solidFill>
            </a:endParaRPr>
          </a:p>
        </p:txBody>
      </p:sp>
      <p:graphicFrame>
        <p:nvGraphicFramePr>
          <p:cNvPr id="37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 서비스 이용약관</a:t>
                      </a:r>
                      <a:endParaRPr lang="ko-KR" altLang="en-US" sz="9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 서비스 이용약관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486233"/>
            <a:ext cx="3251237" cy="2230803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717036"/>
            <a:ext cx="3242916" cy="2197303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3647694" y="940549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개인정보처리방침</a:t>
            </a:r>
            <a:endParaRPr lang="ko-KR" altLang="en-US" sz="9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2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</a:t>
                      </a:r>
                      <a:endParaRPr lang="ko-KR" altLang="en-US" sz="9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2204847"/>
            <a:ext cx="4323051" cy="3207884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스크린 수 배정에 관한 기준</a:t>
            </a:r>
            <a:endParaRPr lang="ko-KR" altLang="en-US" sz="9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선택 탭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찾기를 위해 적어야 할 개인정보 폼 양식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올바르게 작성이 된 상태로 찾기 버튼을 누르면 해당 아이디를 알려준다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작성했던 개인정보를 입력하면 즉시 모달창으로 아이디 확인 가능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0202" y="867802"/>
            <a:ext cx="4417616" cy="3605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9194" y="4698874"/>
            <a:ext cx="2519632" cy="112605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 rot="0">
            <a:off x="3440639" y="978523"/>
            <a:ext cx="240772" cy="229696"/>
            <a:chOff x="283304" y="1719603"/>
            <a:chExt cx="240772" cy="229696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2500905" y="2326009"/>
            <a:ext cx="240772" cy="229696"/>
            <a:chOff x="283304" y="1719603"/>
            <a:chExt cx="240772" cy="229696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83304" y="1733855"/>
              <a:ext cx="2480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2500905" y="1511590"/>
            <a:ext cx="240772" cy="229696"/>
            <a:chOff x="283304" y="1719603"/>
            <a:chExt cx="240772" cy="229696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83304" y="1733855"/>
              <a:ext cx="248010" cy="20580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3561025" y="3970602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516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 rot="0">
            <a:off x="3063028" y="4698874"/>
            <a:ext cx="240772" cy="229696"/>
            <a:chOff x="283304" y="1719603"/>
            <a:chExt cx="240772" cy="229696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78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440639" y="5238750"/>
            <a:ext cx="988486" cy="161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43375" y="5095875"/>
            <a:ext cx="604201" cy="142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tx1"/>
                </a:solidFill>
              </a:rPr>
              <a:t>jjgod66</a:t>
            </a:r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3" name=""/>
          <p:cNvSpPr/>
          <p:nvPr/>
        </p:nvSpPr>
        <p:spPr>
          <a:xfrm>
            <a:off x="2207514" y="2204847"/>
            <a:ext cx="4464558" cy="295236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마이 페이지</a:t>
            </a:r>
            <a:r>
              <a:rPr lang="en-US" altLang="ko-KR">
                <a:solidFill>
                  <a:schemeClr val="dk1"/>
                </a:solidFill>
              </a:rPr>
              <a:t>~~</a:t>
            </a:r>
            <a:endParaRPr lang="en-US" altLang="ko-KR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홈페이지 메인 화면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전체보기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 좌측 메뉴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좌측 메뉴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로그인시 보이는 플랫폼 메인 페이지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등을 관리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있고 박스오피스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문의가 있음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625052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4"/>
          <a:srcRect t="38580"/>
          <a:stretch>
            <a:fillRect/>
          </a:stretch>
        </p:blipFill>
        <p:spPr>
          <a:xfrm>
            <a:off x="2927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5"/>
          <a:srcRect t="63970" r="33260" b="16280"/>
          <a:stretch>
            <a:fillRect/>
          </a:stretch>
        </p:blipFill>
        <p:spPr>
          <a:xfrm>
            <a:off x="2992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6"/>
          <a:srcRect t="63970" r="33260" b="16280"/>
          <a:stretch>
            <a:fillRect/>
          </a:stretch>
        </p:blipFill>
        <p:spPr>
          <a:xfrm>
            <a:off x="5657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4432" y="4450447"/>
            <a:ext cx="475481" cy="186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"/>
              <a:t>1:1 </a:t>
            </a:r>
            <a:r>
              <a:rPr lang="ko-KR" altLang="en-US" sz="600"/>
              <a:t>문의</a:t>
            </a:r>
            <a:endParaRPr lang="ko-KR" altLang="en-US" sz="600"/>
          </a:p>
        </p:txBody>
      </p:sp>
      <p:sp>
        <p:nvSpPr>
          <p:cNvPr id="154" name="TextBox 153"/>
          <p:cNvSpPr txBox="1"/>
          <p:nvPr/>
        </p:nvSpPr>
        <p:spPr>
          <a:xfrm>
            <a:off x="5694432" y="4608093"/>
            <a:ext cx="1049640" cy="1429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55" name="TextBox 154"/>
          <p:cNvSpPr txBox="1"/>
          <p:nvPr/>
        </p:nvSpPr>
        <p:spPr>
          <a:xfrm>
            <a:off x="5694432" y="4774927"/>
            <a:ext cx="1265664" cy="1475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스토어 구매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7"/>
          <a:srcRect t="70710" r="33260" b="16280"/>
          <a:stretch>
            <a:fillRect/>
          </a:stretch>
        </p:blipFill>
        <p:spPr>
          <a:xfrm>
            <a:off x="2992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8"/>
          <a:srcRect t="70710" r="33260" b="24090"/>
          <a:stretch>
            <a:fillRect/>
          </a:stretch>
        </p:blipFill>
        <p:spPr>
          <a:xfrm>
            <a:off x="2992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9"/>
          <a:srcRect t="70710" r="33260" b="16280"/>
          <a:stretch>
            <a:fillRect/>
          </a:stretch>
        </p:blipFill>
        <p:spPr>
          <a:xfrm>
            <a:off x="5654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0"/>
          <a:srcRect t="70710" r="33260" b="24090"/>
          <a:stretch>
            <a:fillRect/>
          </a:stretch>
        </p:blipFill>
        <p:spPr>
          <a:xfrm>
            <a:off x="5654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5694432" y="4943265"/>
            <a:ext cx="1265664" cy="1411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환불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7" name="TextBox 166"/>
          <p:cNvSpPr txBox="1"/>
          <p:nvPr/>
        </p:nvSpPr>
        <p:spPr>
          <a:xfrm>
            <a:off x="5694432" y="5103604"/>
            <a:ext cx="1265664" cy="1427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스토어 구매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8" name="TextBox 167"/>
          <p:cNvSpPr txBox="1"/>
          <p:nvPr/>
        </p:nvSpPr>
        <p:spPr>
          <a:xfrm>
            <a:off x="5694432" y="5274699"/>
            <a:ext cx="1265664" cy="1431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11"/>
          <a:srcRect l="91210" t="28230" r="1030" b="64620"/>
          <a:stretch>
            <a:fillRect/>
          </a:stretch>
        </p:blipFill>
        <p:spPr>
          <a:xfrm>
            <a:off x="7729097" y="2183776"/>
            <a:ext cx="527144" cy="305424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 rot="0">
            <a:off x="7747309" y="446820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rot="0">
            <a:off x="1662392" y="296940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 rot="0">
            <a:off x="1662392" y="3325484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 rot="0">
            <a:off x="1609305" y="368826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426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0">
            <a:off x="1641189" y="4098667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9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 rot="0">
            <a:off x="3008124" y="1912066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 rot="0">
            <a:off x="7520221" y="223365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83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 rot="0">
            <a:off x="5129186" y="444438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86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 rot="0">
            <a:off x="1662392" y="2578131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70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메인 페이지 및 왼쪽메뉴바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리스트 출력 화면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지역별 구분 선택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특정 키워드를 통한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 징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지역을 구분하는 검색기능과 각 지점별 리스트를 출력하는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8441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/>
                <a:gridCol w="575757"/>
                <a:gridCol w="1303109"/>
                <a:gridCol w="939433"/>
                <a:gridCol w="939433"/>
                <a:gridCol w="939433"/>
              </a:tblGrid>
              <a:tr h="297504"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 marL="91440" marR="91440"/>
                </a:tc>
              </a:tr>
              <a:tr h="32439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  <a:endParaRPr lang="ko-KR" altLang="en-US" sz="9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  <a:endParaRPr lang="ko-KR" altLang="en-US" sz="9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411540" y="53289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670749" y="53289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5" name="TextBox 34"/>
          <p:cNvSpPr txBox="1"/>
          <p:nvPr/>
        </p:nvSpPr>
        <p:spPr>
          <a:xfrm>
            <a:off x="5429878" y="5328914"/>
            <a:ext cx="2527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35"/>
          <p:cNvSpPr txBox="1"/>
          <p:nvPr/>
        </p:nvSpPr>
        <p:spPr>
          <a:xfrm>
            <a:off x="5181092" y="5328914"/>
            <a:ext cx="25387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7" name="TextBox 36"/>
          <p:cNvSpPr txBox="1"/>
          <p:nvPr/>
        </p:nvSpPr>
        <p:spPr>
          <a:xfrm>
            <a:off x="5903192" y="5328914"/>
            <a:ext cx="25567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0" name="그룹 39"/>
          <p:cNvGrpSpPr/>
          <p:nvPr/>
        </p:nvGrpSpPr>
        <p:grpSpPr>
          <a:xfrm rot="0">
            <a:off x="5907820" y="2695556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152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7995901" y="244393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89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2883624" y="3672755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6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7470470" y="3766086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97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7354702" y="532911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24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3008124" y="218660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5567665" y="5608304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830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지점관리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 메인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등록 모달 창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이름 지정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영화관 지점 지역 구분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 주소 등록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상세 주소 입력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등록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등록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모달 창 닫기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클릭 시 영화관 명과 주소 해당 지점 관리자 등록 모달 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8441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/>
                <a:gridCol w="575757"/>
                <a:gridCol w="1303109"/>
                <a:gridCol w="939433"/>
                <a:gridCol w="939433"/>
                <a:gridCol w="939433"/>
              </a:tblGrid>
              <a:tr h="297504"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 marL="91440" marR="91440"/>
                </a:tc>
              </a:tr>
              <a:tr h="32439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  <a:endParaRPr lang="ko-KR" altLang="en-US" sz="9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  <a:endParaRPr lang="ko-KR" altLang="en-US" sz="9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8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03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51784" y="282215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지점등록</a:t>
            </a:r>
            <a:endParaRPr lang="ko-KR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3647728" y="3210259"/>
            <a:ext cx="720080" cy="2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3647728" y="34927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3647728" y="3775331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3647728" y="4057867"/>
            <a:ext cx="720080" cy="23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상세주소</a:t>
            </a:r>
            <a:endParaRPr lang="ko-KR" altLang="en-US" sz="1000"/>
          </a:p>
        </p:txBody>
      </p:sp>
      <p:sp>
        <p:nvSpPr>
          <p:cNvPr id="42" name="TextBox 41"/>
          <p:cNvSpPr txBox="1"/>
          <p:nvPr/>
        </p:nvSpPr>
        <p:spPr>
          <a:xfrm>
            <a:off x="3647728" y="4340403"/>
            <a:ext cx="1080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아이디</a:t>
            </a:r>
            <a:endParaRPr lang="ko-KR" altLang="en-US" sz="1000"/>
          </a:p>
        </p:txBody>
      </p:sp>
      <p:sp>
        <p:nvSpPr>
          <p:cNvPr id="43" name="TextBox 42"/>
          <p:cNvSpPr txBox="1"/>
          <p:nvPr/>
        </p:nvSpPr>
        <p:spPr>
          <a:xfrm>
            <a:off x="3647728" y="4622939"/>
            <a:ext cx="11521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비밀번호</a:t>
            </a:r>
            <a:endParaRPr lang="ko-KR" altLang="en-US" sz="1000"/>
          </a:p>
        </p:txBody>
      </p:sp>
      <p:sp>
        <p:nvSpPr>
          <p:cNvPr id="46" name="TextBox 45"/>
          <p:cNvSpPr txBox="1"/>
          <p:nvPr/>
        </p:nvSpPr>
        <p:spPr>
          <a:xfrm>
            <a:off x="5112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5112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▼</a:t>
            </a: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5112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4" name="TextBox 53"/>
          <p:cNvSpPr txBox="1"/>
          <p:nvPr/>
        </p:nvSpPr>
        <p:spPr>
          <a:xfrm>
            <a:off x="5112017" y="4059570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5" name="TextBox 54"/>
          <p:cNvSpPr txBox="1"/>
          <p:nvPr/>
        </p:nvSpPr>
        <p:spPr>
          <a:xfrm>
            <a:off x="5112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6" name="TextBox 55"/>
          <p:cNvSpPr txBox="1"/>
          <p:nvPr/>
        </p:nvSpPr>
        <p:spPr>
          <a:xfrm>
            <a:off x="5112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4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152400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1062033"/>
                <a:gridCol w="1062033"/>
                <a:gridCol w="1313893"/>
                <a:gridCol w="810173"/>
                <a:gridCol w="1062033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등록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 rot="0">
            <a:off x="4432539" y="288133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3496407" y="3529800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3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0">
            <a:off x="3483984" y="381280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 rot="0">
            <a:off x="3483984" y="4098126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 rot="0">
            <a:off x="3483984" y="4369582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3495967" y="4667192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35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0">
            <a:off x="5708832" y="4718794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 rot="0">
            <a:off x="6202894" y="4718191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172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0">
            <a:off x="3495349" y="323513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4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수정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명을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구분을 수정 할 수 있다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주소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 가능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주소 수정 가능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수정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수정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창 취소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수정 버튼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22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삭제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 클릭 시 나오는 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이름과 주소 관리자를 수정 할 수 있으며 삭제 또한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8441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/>
                <a:gridCol w="575757"/>
                <a:gridCol w="1303109"/>
                <a:gridCol w="939433"/>
                <a:gridCol w="939433"/>
                <a:gridCol w="939433"/>
              </a:tblGrid>
              <a:tr h="297504"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 marL="91440" marR="91440"/>
                </a:tc>
              </a:tr>
              <a:tr h="32439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  <a:endParaRPr lang="ko-KR" altLang="en-US" sz="9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  <a:endParaRPr lang="ko-KR" altLang="en-US" sz="900" b="1"/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8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03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51784" y="282215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지점수정</a:t>
            </a:r>
            <a:endParaRPr lang="ko-KR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3647728" y="3210259"/>
            <a:ext cx="720080" cy="2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3647728" y="34927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3647728" y="3775331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3647728" y="4057867"/>
            <a:ext cx="720080" cy="23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상세주소</a:t>
            </a:r>
            <a:endParaRPr lang="ko-KR" altLang="en-US" sz="1000"/>
          </a:p>
        </p:txBody>
      </p:sp>
      <p:sp>
        <p:nvSpPr>
          <p:cNvPr id="42" name="TextBox 41"/>
          <p:cNvSpPr txBox="1"/>
          <p:nvPr/>
        </p:nvSpPr>
        <p:spPr>
          <a:xfrm>
            <a:off x="3647728" y="4340403"/>
            <a:ext cx="1080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아이디</a:t>
            </a:r>
            <a:endParaRPr lang="ko-KR" altLang="en-US" sz="1000"/>
          </a:p>
        </p:txBody>
      </p:sp>
      <p:sp>
        <p:nvSpPr>
          <p:cNvPr id="43" name="TextBox 42"/>
          <p:cNvSpPr txBox="1"/>
          <p:nvPr/>
        </p:nvSpPr>
        <p:spPr>
          <a:xfrm>
            <a:off x="3647728" y="4622939"/>
            <a:ext cx="11521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비밀번호</a:t>
            </a:r>
            <a:endParaRPr lang="ko-KR" altLang="en-US" sz="1000"/>
          </a:p>
        </p:txBody>
      </p:sp>
      <p:sp>
        <p:nvSpPr>
          <p:cNvPr id="46" name="TextBox 45"/>
          <p:cNvSpPr txBox="1"/>
          <p:nvPr/>
        </p:nvSpPr>
        <p:spPr>
          <a:xfrm>
            <a:off x="5112017" y="3210259"/>
            <a:ext cx="1416031" cy="23588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유성</a:t>
            </a: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5112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            ▼</a:t>
            </a: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5112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4" name="TextBox 53"/>
          <p:cNvSpPr txBox="1"/>
          <p:nvPr/>
        </p:nvSpPr>
        <p:spPr>
          <a:xfrm>
            <a:off x="5112017" y="4059570"/>
            <a:ext cx="1416031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센트럴프라자 </a:t>
            </a:r>
            <a:r>
              <a:rPr lang="en-US" altLang="ko-KR" sz="800"/>
              <a:t>5</a:t>
            </a:r>
            <a:r>
              <a:rPr lang="ko-KR" altLang="en-US" sz="800"/>
              <a:t>층</a:t>
            </a:r>
            <a:endParaRPr lang="ko-KR" altLang="en-US" sz="800"/>
          </a:p>
        </p:txBody>
      </p:sp>
      <p:sp>
        <p:nvSpPr>
          <p:cNvPr id="55" name="TextBox 54"/>
          <p:cNvSpPr txBox="1"/>
          <p:nvPr/>
        </p:nvSpPr>
        <p:spPr>
          <a:xfrm>
            <a:off x="5112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admin1</a:t>
            </a:r>
            <a:endParaRPr lang="ko-KR" altLang="en-US" sz="1000"/>
          </a:p>
        </p:txBody>
      </p:sp>
      <p:sp>
        <p:nvSpPr>
          <p:cNvPr id="56" name="TextBox 55"/>
          <p:cNvSpPr txBox="1"/>
          <p:nvPr/>
        </p:nvSpPr>
        <p:spPr>
          <a:xfrm>
            <a:off x="5112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admin1</a:t>
            </a: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4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2017" y="3739016"/>
            <a:ext cx="1416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대전광역시 유성구 계룡로</a:t>
            </a:r>
            <a:r>
              <a:rPr lang="en-US" altLang="ko-KR" sz="800"/>
              <a:t>132</a:t>
            </a:r>
            <a:r>
              <a:rPr lang="ko-KR" altLang="en-US" sz="800"/>
              <a:t>번길 </a:t>
            </a:r>
            <a:r>
              <a:rPr lang="en-US" altLang="ko-KR" sz="800"/>
              <a:t>10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123892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 rot="0">
            <a:off x="4432539" y="2881330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 rot="0">
            <a:off x="3496407" y="352980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3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 rot="0">
            <a:off x="3483984" y="3812805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 rot="0">
            <a:off x="3483984" y="4098126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 rot="0">
            <a:off x="3483984" y="4369582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 rot="0">
            <a:off x="3495967" y="4667192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35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 rot="0">
            <a:off x="3495349" y="3235131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4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 rot="0">
            <a:off x="5219530" y="5230036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40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 rot="0">
            <a:off x="5706148" y="5230036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3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 rot="0">
            <a:off x="6182389" y="5220413"/>
            <a:ext cx="296876" cy="215444"/>
            <a:chOff x="292829" y="1695755"/>
            <a:chExt cx="296876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300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지점관리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지점등록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 목록 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리스트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영화 검색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리스트 메인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검색기능과 영화등록이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27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39380"/>
          <a:stretch>
            <a:fillRect/>
          </a:stretch>
        </p:blipFill>
        <p:spPr>
          <a:xfrm>
            <a:off x="3110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t="26600" r="76980" b="64700"/>
          <a:stretch>
            <a:fillRect/>
          </a:stretch>
        </p:blipFill>
        <p:spPr>
          <a:xfrm>
            <a:off x="3008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60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78776" y="2550096"/>
            <a:ext cx="418438" cy="21977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47943" y="2242821"/>
            <a:ext cx="64927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영화등록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2955006" y="216644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15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 rot="0">
            <a:off x="7256004" y="2254205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58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6672064" y="2557790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88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3214538" y="27266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7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3796440" y="2729374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78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205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영화관리 메인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7"/>
          <a:ext cx="2111351" cy="6689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17008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737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메인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737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포스터 이미지 등록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737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394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감독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551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 입력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931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개봉일 입력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312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종료일 입력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991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선택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07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선택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299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출연진 입력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2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타입 선택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215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소개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9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사진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726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 파일 업로드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726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726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5849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142471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포스터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등을 업로드하고 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영화관련 정보들을 입력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980728"/>
            <a:ext cx="6831740" cy="561662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6792" y="1506270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영화등록</a:t>
            </a:r>
            <a:endParaRPr lang="ko-KR" altLang="en-US" sz="1600"/>
          </a:p>
        </p:txBody>
      </p:sp>
      <p:sp>
        <p:nvSpPr>
          <p:cNvPr id="2" name="직사각형 1"/>
          <p:cNvSpPr/>
          <p:nvPr/>
        </p:nvSpPr>
        <p:spPr>
          <a:xfrm>
            <a:off x="3071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u="sng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 u="sng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4677" y="1916832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제목</a:t>
            </a:r>
            <a:endParaRPr lang="ko-KR" alt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6384030" y="191683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5" name="TextBox 24"/>
          <p:cNvSpPr txBox="1"/>
          <p:nvPr/>
        </p:nvSpPr>
        <p:spPr>
          <a:xfrm>
            <a:off x="5174677" y="2590836"/>
            <a:ext cx="992143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러닝타임</a:t>
            </a:r>
            <a:endParaRPr lang="ko-KR" altLang="en-US" sz="1200"/>
          </a:p>
        </p:txBody>
      </p:sp>
      <p:sp>
        <p:nvSpPr>
          <p:cNvPr id="26" name="TextBox 25"/>
          <p:cNvSpPr txBox="1"/>
          <p:nvPr/>
        </p:nvSpPr>
        <p:spPr>
          <a:xfrm>
            <a:off x="6384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분</a:t>
            </a:r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5174677" y="2927838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개봉일</a:t>
            </a:r>
            <a:endParaRPr lang="ko-KR" altLang="en-US" sz="1200"/>
          </a:p>
        </p:txBody>
      </p:sp>
      <p:sp>
        <p:nvSpPr>
          <p:cNvPr id="29" name="TextBox 28"/>
          <p:cNvSpPr txBox="1"/>
          <p:nvPr/>
        </p:nvSpPr>
        <p:spPr>
          <a:xfrm>
            <a:off x="5174677" y="3264841"/>
            <a:ext cx="1209355" cy="267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 종료일</a:t>
            </a:r>
            <a:endParaRPr lang="ko-KR" altLang="en-US" sz="1200"/>
          </a:p>
        </p:txBody>
      </p:sp>
      <p:sp>
        <p:nvSpPr>
          <p:cNvPr id="32" name="TextBox 31"/>
          <p:cNvSpPr txBox="1"/>
          <p:nvPr/>
        </p:nvSpPr>
        <p:spPr>
          <a:xfrm>
            <a:off x="5174676" y="2253834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감독</a:t>
            </a:r>
            <a:endParaRPr lang="ko-KR" altLang="en-US" sz="1200"/>
          </a:p>
        </p:txBody>
      </p:sp>
      <p:sp>
        <p:nvSpPr>
          <p:cNvPr id="34" name="TextBox 33"/>
          <p:cNvSpPr txBox="1"/>
          <p:nvPr/>
        </p:nvSpPr>
        <p:spPr>
          <a:xfrm>
            <a:off x="3071664" y="4761096"/>
            <a:ext cx="1209355" cy="26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영화소개</a:t>
            </a:r>
            <a:endParaRPr lang="ko-KR" altLang="en-US" sz="1200"/>
          </a:p>
        </p:txBody>
      </p:sp>
      <p:sp>
        <p:nvSpPr>
          <p:cNvPr id="35" name="TextBox 34"/>
          <p:cNvSpPr txBox="1"/>
          <p:nvPr/>
        </p:nvSpPr>
        <p:spPr>
          <a:xfrm>
            <a:off x="3906124" y="4782256"/>
            <a:ext cx="4320480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endParaRPr lang="ko-KR" altLang="en-US" sz="1000"/>
          </a:p>
        </p:txBody>
      </p:sp>
      <p:sp>
        <p:nvSpPr>
          <p:cNvPr id="36" name="TextBox 35"/>
          <p:cNvSpPr txBox="1"/>
          <p:nvPr/>
        </p:nvSpPr>
        <p:spPr>
          <a:xfrm>
            <a:off x="6384030" y="225212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5174676" y="3562386"/>
            <a:ext cx="1209355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장르</a:t>
            </a:r>
            <a:endParaRPr lang="ko-KR" altLang="en-US" sz="1200"/>
          </a:p>
        </p:txBody>
      </p:sp>
      <p:sp>
        <p:nvSpPr>
          <p:cNvPr id="41" name="TextBox 40"/>
          <p:cNvSpPr txBox="1"/>
          <p:nvPr/>
        </p:nvSpPr>
        <p:spPr>
          <a:xfrm>
            <a:off x="6384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▼</a:t>
            </a:r>
            <a:endParaRPr lang="ko-KR" altLang="en-US" sz="1000"/>
          </a:p>
        </p:txBody>
      </p:sp>
      <p:sp>
        <p:nvSpPr>
          <p:cNvPr id="42" name="TextBox 41"/>
          <p:cNvSpPr txBox="1"/>
          <p:nvPr/>
        </p:nvSpPr>
        <p:spPr>
          <a:xfrm>
            <a:off x="5174676" y="3856736"/>
            <a:ext cx="1209355" cy="26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관람등급</a:t>
            </a:r>
            <a:endParaRPr lang="ko-KR" altLang="en-US" sz="1200"/>
          </a:p>
        </p:txBody>
      </p:sp>
      <p:sp>
        <p:nvSpPr>
          <p:cNvPr id="43" name="TextBox 42"/>
          <p:cNvSpPr txBox="1"/>
          <p:nvPr/>
        </p:nvSpPr>
        <p:spPr>
          <a:xfrm>
            <a:off x="6384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▼</a:t>
            </a:r>
            <a:endParaRPr lang="ko-KR" altLang="en-US" sz="1000"/>
          </a:p>
        </p:txBody>
      </p:sp>
      <p:sp>
        <p:nvSpPr>
          <p:cNvPr id="44" name="TextBox 43"/>
          <p:cNvSpPr txBox="1"/>
          <p:nvPr/>
        </p:nvSpPr>
        <p:spPr>
          <a:xfrm>
            <a:off x="6384030" y="288262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5" name="TextBox 44"/>
          <p:cNvSpPr txBox="1"/>
          <p:nvPr/>
        </p:nvSpPr>
        <p:spPr>
          <a:xfrm>
            <a:off x="6384030" y="3221559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6" name="TextBox 45"/>
          <p:cNvSpPr txBox="1"/>
          <p:nvPr/>
        </p:nvSpPr>
        <p:spPr>
          <a:xfrm>
            <a:off x="5213865" y="4159814"/>
            <a:ext cx="1209355" cy="26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출연진</a:t>
            </a:r>
            <a:endParaRPr lang="ko-KR" altLang="en-US" sz="1200"/>
          </a:p>
        </p:txBody>
      </p:sp>
      <p:sp>
        <p:nvSpPr>
          <p:cNvPr id="47" name="TextBox 46"/>
          <p:cNvSpPr txBox="1"/>
          <p:nvPr/>
        </p:nvSpPr>
        <p:spPr>
          <a:xfrm>
            <a:off x="6384030" y="413373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8" name="TextBox 47"/>
          <p:cNvSpPr txBox="1"/>
          <p:nvPr/>
        </p:nvSpPr>
        <p:spPr>
          <a:xfrm>
            <a:off x="3077356" y="511172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  <a:endParaRPr lang="ko-KR" altLang="en-US" sz="1200"/>
          </a:p>
        </p:txBody>
      </p:sp>
      <p:sp>
        <p:nvSpPr>
          <p:cNvPr id="49" name="TextBox 48"/>
          <p:cNvSpPr txBox="1"/>
          <p:nvPr/>
        </p:nvSpPr>
        <p:spPr>
          <a:xfrm>
            <a:off x="3077356" y="5518371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  <a:endParaRPr lang="ko-KR" altLang="en-US" sz="1200"/>
          </a:p>
        </p:txBody>
      </p:sp>
      <p:sp>
        <p:nvSpPr>
          <p:cNvPr id="51" name="직사각형 50"/>
          <p:cNvSpPr/>
          <p:nvPr/>
        </p:nvSpPr>
        <p:spPr>
          <a:xfrm>
            <a:off x="4085407" y="5123544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85407" y="551914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80369" y="5954598"/>
            <a:ext cx="415498" cy="2156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33640" y="5954598"/>
            <a:ext cx="415498" cy="2156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89082" y="4480657"/>
            <a:ext cx="954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상영타입</a:t>
            </a:r>
            <a:endParaRPr lang="ko-KR" altLang="en-US" sz="1200"/>
          </a:p>
        </p:txBody>
      </p:sp>
      <p:sp>
        <p:nvSpPr>
          <p:cNvPr id="60" name="TextBox 59"/>
          <p:cNvSpPr txBox="1"/>
          <p:nvPr/>
        </p:nvSpPr>
        <p:spPr>
          <a:xfrm>
            <a:off x="4072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1" name="TextBox 60"/>
          <p:cNvSpPr txBox="1"/>
          <p:nvPr/>
        </p:nvSpPr>
        <p:spPr>
          <a:xfrm>
            <a:off x="4223793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더빙</a:t>
            </a:r>
            <a:endParaRPr lang="ko-KR" altLang="en-US" sz="1100"/>
          </a:p>
        </p:txBody>
      </p:sp>
      <p:sp>
        <p:nvSpPr>
          <p:cNvPr id="62" name="TextBox 61"/>
          <p:cNvSpPr txBox="1"/>
          <p:nvPr/>
        </p:nvSpPr>
        <p:spPr>
          <a:xfrm>
            <a:off x="4870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3" name="TextBox 62"/>
          <p:cNvSpPr txBox="1"/>
          <p:nvPr/>
        </p:nvSpPr>
        <p:spPr>
          <a:xfrm>
            <a:off x="502194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자막</a:t>
            </a:r>
            <a:endParaRPr lang="ko-KR" altLang="en-US" sz="1100"/>
          </a:p>
        </p:txBody>
      </p:sp>
      <p:sp>
        <p:nvSpPr>
          <p:cNvPr id="64" name="TextBox 63"/>
          <p:cNvSpPr txBox="1"/>
          <p:nvPr/>
        </p:nvSpPr>
        <p:spPr>
          <a:xfrm>
            <a:off x="5727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587878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2D</a:t>
            </a:r>
            <a:endParaRPr lang="ko-KR" altLang="en-US" sz="1100"/>
          </a:p>
        </p:txBody>
      </p:sp>
      <p:sp>
        <p:nvSpPr>
          <p:cNvPr id="66" name="TextBox 65"/>
          <p:cNvSpPr txBox="1"/>
          <p:nvPr/>
        </p:nvSpPr>
        <p:spPr>
          <a:xfrm>
            <a:off x="6592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7" name="TextBox 66"/>
          <p:cNvSpPr txBox="1"/>
          <p:nvPr/>
        </p:nvSpPr>
        <p:spPr>
          <a:xfrm>
            <a:off x="6744072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3D</a:t>
            </a:r>
            <a:endParaRPr lang="ko-KR" altLang="en-US" sz="1100"/>
          </a:p>
        </p:txBody>
      </p:sp>
      <p:grpSp>
        <p:nvGrpSpPr>
          <p:cNvPr id="52" name="그룹 51"/>
          <p:cNvGrpSpPr/>
          <p:nvPr/>
        </p:nvGrpSpPr>
        <p:grpSpPr>
          <a:xfrm rot="0">
            <a:off x="2819850" y="1555784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33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3158453" y="3069250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76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4992318" y="1953816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2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 rot="0">
            <a:off x="5003507" y="2300343"/>
            <a:ext cx="240772" cy="215444"/>
            <a:chOff x="292829" y="1695755"/>
            <a:chExt cx="240772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 rot="0">
            <a:off x="5003507" y="2632398"/>
            <a:ext cx="240772" cy="215444"/>
            <a:chOff x="292829" y="1695755"/>
            <a:chExt cx="240772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 rot="0">
            <a:off x="5003507" y="2965987"/>
            <a:ext cx="240772" cy="215444"/>
            <a:chOff x="292829" y="1695755"/>
            <a:chExt cx="240772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 rot="0">
            <a:off x="5003507" y="3310938"/>
            <a:ext cx="240772" cy="215444"/>
            <a:chOff x="292829" y="1695755"/>
            <a:chExt cx="240772" cy="215444"/>
          </a:xfrm>
        </p:grpSpPr>
        <p:sp>
          <p:nvSpPr>
            <p:cNvPr id="83" name="타원 8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 rot="0">
            <a:off x="5003507" y="3613241"/>
            <a:ext cx="240772" cy="215444"/>
            <a:chOff x="292829" y="1695755"/>
            <a:chExt cx="24077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 rot="0">
            <a:off x="5003507" y="3918770"/>
            <a:ext cx="240772" cy="215444"/>
            <a:chOff x="292829" y="1695755"/>
            <a:chExt cx="24077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 rot="0">
            <a:off x="5003507" y="4213120"/>
            <a:ext cx="296876" cy="215444"/>
            <a:chOff x="292829" y="1695755"/>
            <a:chExt cx="296876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98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 rot="0">
            <a:off x="2851834" y="4510682"/>
            <a:ext cx="296876" cy="215444"/>
            <a:chOff x="292829" y="1695755"/>
            <a:chExt cx="296876" cy="215444"/>
          </a:xfrm>
        </p:grpSpPr>
        <p:sp>
          <p:nvSpPr>
            <p:cNvPr id="95" name="타원 9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292829" y="1695755"/>
              <a:ext cx="3066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 rot="0">
            <a:off x="2851219" y="4794624"/>
            <a:ext cx="296876" cy="215444"/>
            <a:chOff x="292829" y="1695755"/>
            <a:chExt cx="296876" cy="215444"/>
          </a:xfrm>
        </p:grpSpPr>
        <p:sp>
          <p:nvSpPr>
            <p:cNvPr id="98" name="타원 9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9" name="TextBox 96"/>
            <p:cNvSpPr txBox="1"/>
            <p:nvPr/>
          </p:nvSpPr>
          <p:spPr>
            <a:xfrm>
              <a:off x="292829" y="1695755"/>
              <a:ext cx="29774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 rot="0">
            <a:off x="2848205" y="5146635"/>
            <a:ext cx="296876" cy="215444"/>
            <a:chOff x="292829" y="1695755"/>
            <a:chExt cx="296876" cy="215444"/>
          </a:xfrm>
        </p:grpSpPr>
        <p:sp>
          <p:nvSpPr>
            <p:cNvPr id="101" name="타원 10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" name="TextBox 96"/>
            <p:cNvSpPr txBox="1"/>
            <p:nvPr/>
          </p:nvSpPr>
          <p:spPr>
            <a:xfrm>
              <a:off x="292829" y="1695755"/>
              <a:ext cx="30076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 rot="0">
            <a:off x="2838354" y="5566486"/>
            <a:ext cx="296876" cy="215444"/>
            <a:chOff x="292829" y="1695755"/>
            <a:chExt cx="296876" cy="215444"/>
          </a:xfrm>
        </p:grpSpPr>
        <p:sp>
          <p:nvSpPr>
            <p:cNvPr id="107" name="타원 10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TextBox 96"/>
            <p:cNvSpPr txBox="1"/>
            <p:nvPr/>
          </p:nvSpPr>
          <p:spPr>
            <a:xfrm>
              <a:off x="292829" y="1695755"/>
              <a:ext cx="3010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 rot="0">
            <a:off x="5267732" y="6224140"/>
            <a:ext cx="296876" cy="215444"/>
            <a:chOff x="292829" y="1695755"/>
            <a:chExt cx="296876" cy="215444"/>
          </a:xfrm>
        </p:grpSpPr>
        <p:sp>
          <p:nvSpPr>
            <p:cNvPr id="113" name="타원 1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4" name="TextBox 96"/>
            <p:cNvSpPr txBox="1"/>
            <p:nvPr/>
          </p:nvSpPr>
          <p:spPr>
            <a:xfrm>
              <a:off x="292829" y="1695755"/>
              <a:ext cx="3005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 rot="0">
            <a:off x="5721003" y="6231030"/>
            <a:ext cx="296876" cy="215444"/>
            <a:chOff x="292829" y="1695755"/>
            <a:chExt cx="296876" cy="215444"/>
          </a:xfrm>
        </p:grpSpPr>
        <p:sp>
          <p:nvSpPr>
            <p:cNvPr id="116" name="타원 1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8" name="TextBox 96"/>
            <p:cNvSpPr txBox="1"/>
            <p:nvPr/>
          </p:nvSpPr>
          <p:spPr>
            <a:xfrm>
              <a:off x="292829" y="1695755"/>
              <a:ext cx="3045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47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제목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감독 이름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러닝타임 수정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개봉일 수정 가능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종료일 수정 가능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수정 가능 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수정 가능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출연진 수정 가능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53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타입 수정 가능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53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소개 수정 가능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내용의 정보를 수정하는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6792" y="1506270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영화수정</a:t>
            </a:r>
            <a:endParaRPr lang="ko-KR" altLang="en-US" sz="1600"/>
          </a:p>
        </p:txBody>
      </p:sp>
      <p:sp>
        <p:nvSpPr>
          <p:cNvPr id="2" name="직사각형 1"/>
          <p:cNvSpPr/>
          <p:nvPr/>
        </p:nvSpPr>
        <p:spPr>
          <a:xfrm>
            <a:off x="3071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4677" y="1916832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제목</a:t>
            </a:r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5174677" y="2590836"/>
            <a:ext cx="992143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러닝타임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5174677" y="2927838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개봉일</a:t>
            </a:r>
            <a:endParaRPr lang="ko-KR" altLang="en-US" sz="1200"/>
          </a:p>
        </p:txBody>
      </p:sp>
      <p:sp>
        <p:nvSpPr>
          <p:cNvPr id="29" name="TextBox 28"/>
          <p:cNvSpPr txBox="1"/>
          <p:nvPr/>
        </p:nvSpPr>
        <p:spPr>
          <a:xfrm>
            <a:off x="5174677" y="3264841"/>
            <a:ext cx="1209355" cy="267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 종료일</a:t>
            </a:r>
            <a:endParaRPr lang="ko-KR" altLang="en-US" sz="1200"/>
          </a:p>
        </p:txBody>
      </p:sp>
      <p:sp>
        <p:nvSpPr>
          <p:cNvPr id="32" name="TextBox 31"/>
          <p:cNvSpPr txBox="1"/>
          <p:nvPr/>
        </p:nvSpPr>
        <p:spPr>
          <a:xfrm>
            <a:off x="5174676" y="2253834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감독</a:t>
            </a:r>
            <a:endParaRPr lang="ko-KR" altLang="en-US" sz="1200"/>
          </a:p>
        </p:txBody>
      </p:sp>
      <p:sp>
        <p:nvSpPr>
          <p:cNvPr id="34" name="TextBox 33"/>
          <p:cNvSpPr txBox="1"/>
          <p:nvPr/>
        </p:nvSpPr>
        <p:spPr>
          <a:xfrm>
            <a:off x="3071664" y="4761096"/>
            <a:ext cx="1209355" cy="26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영화소개</a:t>
            </a:r>
            <a:endParaRPr lang="ko-KR" altLang="en-US" sz="1200"/>
          </a:p>
        </p:txBody>
      </p:sp>
      <p:sp>
        <p:nvSpPr>
          <p:cNvPr id="35" name="TextBox 34"/>
          <p:cNvSpPr txBox="1"/>
          <p:nvPr/>
        </p:nvSpPr>
        <p:spPr>
          <a:xfrm>
            <a:off x="3071664" y="5049208"/>
            <a:ext cx="5112568" cy="8448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올여름</a:t>
            </a:r>
            <a:r>
              <a:rPr lang="en-US" altLang="ko-KR" sz="1000"/>
              <a:t>, </a:t>
            </a:r>
            <a:r>
              <a:rPr lang="ko-KR" altLang="en-US" sz="1000"/>
              <a:t>세상이 살아 숨 쉰다</a:t>
            </a:r>
            <a:br>
              <a:rPr lang="ko-KR" altLang="en-US" sz="1000"/>
            </a:br>
            <a:r>
              <a:rPr lang="ko-KR" altLang="en-US" sz="1000"/>
              <a:t>불</a:t>
            </a:r>
            <a:r>
              <a:rPr lang="en-US" altLang="ko-KR" sz="1000"/>
              <a:t>, </a:t>
            </a:r>
            <a:r>
              <a:rPr lang="ko-KR" altLang="en-US" sz="1000"/>
              <a:t>물</a:t>
            </a:r>
            <a:r>
              <a:rPr lang="en-US" altLang="ko-KR" sz="1000"/>
              <a:t>, </a:t>
            </a:r>
            <a:r>
              <a:rPr lang="ko-KR" altLang="en-US" sz="1000"/>
              <a:t>공기</a:t>
            </a:r>
            <a:r>
              <a:rPr lang="en-US" altLang="ko-KR" sz="1000"/>
              <a:t>, </a:t>
            </a:r>
            <a:r>
              <a:rPr lang="ko-KR" altLang="en-US" sz="1000"/>
              <a:t>흙 </a:t>
            </a:r>
            <a:r>
              <a:rPr lang="en-US" altLang="ko-KR" sz="1000"/>
              <a:t>4</a:t>
            </a:r>
            <a:r>
              <a:rPr lang="ko-KR" altLang="en-US" sz="1000"/>
              <a:t>개의 원소들이 살고 있는 ‘엘리멘트 시티’</a:t>
            </a:r>
            <a:br>
              <a:rPr lang="ko-KR" altLang="en-US" sz="1000"/>
            </a:br>
            <a:r>
              <a:rPr lang="ko-KR" altLang="en-US" sz="1000"/>
              <a:t>재치 있고 불처럼 열정 넘치는 ‘앰버</a:t>
            </a:r>
            <a:r>
              <a:rPr lang="en-US" altLang="ko-KR" sz="1000"/>
              <a:t>'</a:t>
            </a:r>
            <a:r>
              <a:rPr lang="ko-KR" altLang="en-US" sz="1000"/>
              <a:t>는 어느 날 우연히</a:t>
            </a:r>
            <a:br>
              <a:rPr lang="ko-KR" altLang="en-US" sz="1000"/>
            </a:br>
            <a:r>
              <a:rPr lang="ko-KR" altLang="en-US" sz="1000"/>
              <a:t>유쾌하고 감성적이며 물 흐르듯 사는 </a:t>
            </a:r>
            <a:r>
              <a:rPr lang="en-US" altLang="ko-KR" sz="1000"/>
              <a:t>'</a:t>
            </a:r>
            <a:r>
              <a:rPr lang="ko-KR" altLang="en-US" sz="1000"/>
              <a:t>웨이드</a:t>
            </a:r>
            <a:r>
              <a:rPr lang="en-US" altLang="ko-KR" sz="1000"/>
              <a:t>'</a:t>
            </a:r>
            <a:r>
              <a:rPr lang="ko-KR" altLang="en-US" sz="1000"/>
              <a:t>를 만나 특별한 우정을 쌓으며</a:t>
            </a:r>
            <a:r>
              <a:rPr lang="en-US" altLang="ko-KR" sz="1000"/>
              <a:t>,</a:t>
            </a:r>
            <a:br>
              <a:rPr lang="ko-KR" altLang="en-US" sz="1000"/>
            </a:br>
            <a:r>
              <a:rPr lang="ko-KR" altLang="en-US" sz="1000"/>
              <a:t>지금껏 믿어온 모든 것들이 흔들리는 새로운 경험을 하게 되는데</a:t>
            </a:r>
            <a:r>
              <a:rPr lang="en-US" altLang="ko-KR" sz="1000"/>
              <a:t>...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5174676" y="3562386"/>
            <a:ext cx="1209355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장르</a:t>
            </a:r>
            <a:endParaRPr lang="ko-KR" altLang="en-US" sz="1200"/>
          </a:p>
        </p:txBody>
      </p:sp>
      <p:sp>
        <p:nvSpPr>
          <p:cNvPr id="42" name="TextBox 41"/>
          <p:cNvSpPr txBox="1"/>
          <p:nvPr/>
        </p:nvSpPr>
        <p:spPr>
          <a:xfrm>
            <a:off x="5174676" y="3856736"/>
            <a:ext cx="1209355" cy="26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관람등급</a:t>
            </a:r>
            <a:endParaRPr lang="ko-KR" alt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5174676" y="4160113"/>
            <a:ext cx="1209355" cy="267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출연진</a:t>
            </a:r>
            <a:endParaRPr lang="ko-KR" altLang="en-US" sz="1200"/>
          </a:p>
        </p:txBody>
      </p:sp>
      <p:sp>
        <p:nvSpPr>
          <p:cNvPr id="59" name="TextBox 58"/>
          <p:cNvSpPr txBox="1"/>
          <p:nvPr/>
        </p:nvSpPr>
        <p:spPr>
          <a:xfrm>
            <a:off x="3089082" y="4480657"/>
            <a:ext cx="954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상영타입</a:t>
            </a:r>
            <a:endParaRPr lang="ko-KR" altLang="en-US" sz="1200"/>
          </a:p>
        </p:txBody>
      </p:sp>
      <p:sp>
        <p:nvSpPr>
          <p:cNvPr id="60" name="TextBox 59"/>
          <p:cNvSpPr txBox="1"/>
          <p:nvPr/>
        </p:nvSpPr>
        <p:spPr>
          <a:xfrm>
            <a:off x="4072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1" name="TextBox 60"/>
          <p:cNvSpPr txBox="1"/>
          <p:nvPr/>
        </p:nvSpPr>
        <p:spPr>
          <a:xfrm>
            <a:off x="4223793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더빙</a:t>
            </a:r>
            <a:endParaRPr lang="ko-KR" altLang="en-US" sz="1100"/>
          </a:p>
        </p:txBody>
      </p:sp>
      <p:sp>
        <p:nvSpPr>
          <p:cNvPr id="62" name="TextBox 61"/>
          <p:cNvSpPr txBox="1"/>
          <p:nvPr/>
        </p:nvSpPr>
        <p:spPr>
          <a:xfrm>
            <a:off x="4870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3" name="TextBox 62"/>
          <p:cNvSpPr txBox="1"/>
          <p:nvPr/>
        </p:nvSpPr>
        <p:spPr>
          <a:xfrm>
            <a:off x="502194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자막</a:t>
            </a:r>
            <a:endParaRPr lang="ko-KR" altLang="en-US" sz="1100"/>
          </a:p>
        </p:txBody>
      </p:sp>
      <p:sp>
        <p:nvSpPr>
          <p:cNvPr id="64" name="TextBox 63"/>
          <p:cNvSpPr txBox="1"/>
          <p:nvPr/>
        </p:nvSpPr>
        <p:spPr>
          <a:xfrm>
            <a:off x="5727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587878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2D</a:t>
            </a:r>
            <a:endParaRPr lang="ko-KR" altLang="en-US" sz="1100"/>
          </a:p>
        </p:txBody>
      </p:sp>
      <p:sp>
        <p:nvSpPr>
          <p:cNvPr id="66" name="TextBox 65"/>
          <p:cNvSpPr txBox="1"/>
          <p:nvPr/>
        </p:nvSpPr>
        <p:spPr>
          <a:xfrm>
            <a:off x="6592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7" name="TextBox 66"/>
          <p:cNvSpPr txBox="1"/>
          <p:nvPr/>
        </p:nvSpPr>
        <p:spPr>
          <a:xfrm>
            <a:off x="6744072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3D</a:t>
            </a:r>
            <a:endParaRPr lang="ko-KR" altLang="en-US" sz="1100"/>
          </a:p>
        </p:txBody>
      </p:sp>
      <p:pic>
        <p:nvPicPr>
          <p:cNvPr id="50" name="Picture 2" descr="C:\Users\김민경\Desktop\엘리멘탈 포스터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028807" y="1936428"/>
            <a:ext cx="1944000" cy="256277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6384030" y="191683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6384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109                            </a:t>
            </a:r>
            <a:r>
              <a:rPr lang="ko-KR" altLang="en-US" sz="1000"/>
              <a:t>분</a:t>
            </a: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384030" y="225212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피터 손</a:t>
            </a:r>
            <a:endParaRPr lang="ko-KR" altLang="en-US" sz="1000"/>
          </a:p>
        </p:txBody>
      </p:sp>
      <p:sp>
        <p:nvSpPr>
          <p:cNvPr id="58" name="TextBox 57"/>
          <p:cNvSpPr txBox="1"/>
          <p:nvPr/>
        </p:nvSpPr>
        <p:spPr>
          <a:xfrm>
            <a:off x="6384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애니메이션                   ▼</a:t>
            </a:r>
            <a:endParaRPr lang="ko-KR" altLang="en-US" sz="1000"/>
          </a:p>
        </p:txBody>
      </p:sp>
      <p:sp>
        <p:nvSpPr>
          <p:cNvPr id="68" name="TextBox 67"/>
          <p:cNvSpPr txBox="1"/>
          <p:nvPr/>
        </p:nvSpPr>
        <p:spPr>
          <a:xfrm>
            <a:off x="6384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전체관람가                   ▼</a:t>
            </a:r>
            <a:endParaRPr lang="ko-KR" altLang="en-US" sz="1000"/>
          </a:p>
        </p:txBody>
      </p:sp>
      <p:sp>
        <p:nvSpPr>
          <p:cNvPr id="69" name="TextBox 68"/>
          <p:cNvSpPr txBox="1"/>
          <p:nvPr/>
        </p:nvSpPr>
        <p:spPr>
          <a:xfrm>
            <a:off x="6384030" y="288262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2023-06-14</a:t>
            </a:r>
            <a:endParaRPr lang="ko-KR" altLang="en-US" sz="1000"/>
          </a:p>
        </p:txBody>
      </p:sp>
      <p:sp>
        <p:nvSpPr>
          <p:cNvPr id="70" name="TextBox 69"/>
          <p:cNvSpPr txBox="1"/>
          <p:nvPr/>
        </p:nvSpPr>
        <p:spPr>
          <a:xfrm>
            <a:off x="6384030" y="3221559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2023-10-30</a:t>
            </a:r>
            <a:endParaRPr lang="ko-KR" altLang="en-US" sz="1000"/>
          </a:p>
        </p:txBody>
      </p:sp>
      <p:sp>
        <p:nvSpPr>
          <p:cNvPr id="71" name="TextBox 70"/>
          <p:cNvSpPr txBox="1"/>
          <p:nvPr/>
        </p:nvSpPr>
        <p:spPr>
          <a:xfrm>
            <a:off x="6384030" y="4133735"/>
            <a:ext cx="1800201" cy="2363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레아 루이스</a:t>
            </a:r>
            <a:r>
              <a:rPr lang="en-US" altLang="ko-KR" sz="1000"/>
              <a:t>, </a:t>
            </a:r>
            <a:r>
              <a:rPr lang="ko-KR" altLang="en-US" sz="1000"/>
              <a:t>마무두 아티</a:t>
            </a:r>
            <a:endParaRPr lang="ko-KR" altLang="en-US" sz="1000"/>
          </a:p>
        </p:txBody>
      </p:sp>
      <p:sp>
        <p:nvSpPr>
          <p:cNvPr id="5" name="TextBox 4"/>
          <p:cNvSpPr txBox="1"/>
          <p:nvPr/>
        </p:nvSpPr>
        <p:spPr>
          <a:xfrm>
            <a:off x="4007768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  <a:endParaRPr lang="ko-KR" altLang="en-US" sz="1050"/>
          </a:p>
        </p:txBody>
      </p:sp>
      <p:sp>
        <p:nvSpPr>
          <p:cNvPr id="72" name="TextBox 71"/>
          <p:cNvSpPr txBox="1"/>
          <p:nvPr/>
        </p:nvSpPr>
        <p:spPr>
          <a:xfrm>
            <a:off x="4808566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  <a:endParaRPr lang="ko-KR" altLang="en-US" sz="1050"/>
          </a:p>
        </p:txBody>
      </p:sp>
      <p:sp>
        <p:nvSpPr>
          <p:cNvPr id="73" name="TextBox 72"/>
          <p:cNvSpPr txBox="1"/>
          <p:nvPr/>
        </p:nvSpPr>
        <p:spPr>
          <a:xfrm>
            <a:off x="5670748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  <a:endParaRPr lang="ko-KR" altLang="en-US" sz="1050"/>
          </a:p>
        </p:txBody>
      </p:sp>
      <p:sp>
        <p:nvSpPr>
          <p:cNvPr id="74" name="TextBox 73"/>
          <p:cNvSpPr txBox="1"/>
          <p:nvPr/>
        </p:nvSpPr>
        <p:spPr>
          <a:xfrm>
            <a:off x="6538359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  <a:endParaRPr lang="ko-KR" altLang="en-US" sz="1050"/>
          </a:p>
        </p:txBody>
      </p:sp>
      <p:grpSp>
        <p:nvGrpSpPr>
          <p:cNvPr id="51" name="그룹 50"/>
          <p:cNvGrpSpPr/>
          <p:nvPr/>
        </p:nvGrpSpPr>
        <p:grpSpPr>
          <a:xfrm rot="0">
            <a:off x="2820991" y="153939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22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 rot="0">
            <a:off x="4992318" y="1953816"/>
            <a:ext cx="240772" cy="215444"/>
            <a:chOff x="292829" y="1695755"/>
            <a:chExt cx="240772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242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 rot="0">
            <a:off x="5003507" y="2300343"/>
            <a:ext cx="240772" cy="215444"/>
            <a:chOff x="292829" y="1695755"/>
            <a:chExt cx="240772" cy="215444"/>
          </a:xfrm>
        </p:grpSpPr>
        <p:sp>
          <p:nvSpPr>
            <p:cNvPr id="84" name="타원 8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5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 rot="0">
            <a:off x="5003507" y="2632398"/>
            <a:ext cx="240772" cy="215444"/>
            <a:chOff x="292829" y="1695755"/>
            <a:chExt cx="240772" cy="215444"/>
          </a:xfrm>
        </p:grpSpPr>
        <p:sp>
          <p:nvSpPr>
            <p:cNvPr id="87" name="타원 8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8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 rot="0">
            <a:off x="5003507" y="2965987"/>
            <a:ext cx="240772" cy="215444"/>
            <a:chOff x="292829" y="1695755"/>
            <a:chExt cx="240772" cy="215444"/>
          </a:xfrm>
        </p:grpSpPr>
        <p:sp>
          <p:nvSpPr>
            <p:cNvPr id="90" name="타원 8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1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 rot="0">
            <a:off x="5003507" y="3310938"/>
            <a:ext cx="240772" cy="215444"/>
            <a:chOff x="292829" y="1695755"/>
            <a:chExt cx="240772" cy="215444"/>
          </a:xfrm>
        </p:grpSpPr>
        <p:sp>
          <p:nvSpPr>
            <p:cNvPr id="93" name="타원 9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4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 rot="0">
            <a:off x="5003507" y="3613241"/>
            <a:ext cx="240772" cy="215444"/>
            <a:chOff x="292829" y="1695755"/>
            <a:chExt cx="240772" cy="215444"/>
          </a:xfrm>
        </p:grpSpPr>
        <p:sp>
          <p:nvSpPr>
            <p:cNvPr id="96" name="타원 9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 rot="0">
            <a:off x="5003507" y="3918770"/>
            <a:ext cx="240772" cy="215444"/>
            <a:chOff x="292829" y="1695755"/>
            <a:chExt cx="240772" cy="215444"/>
          </a:xfrm>
        </p:grpSpPr>
        <p:sp>
          <p:nvSpPr>
            <p:cNvPr id="99" name="타원 9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0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 rot="0">
            <a:off x="4996583" y="4205661"/>
            <a:ext cx="240772" cy="215444"/>
            <a:chOff x="292829" y="1695755"/>
            <a:chExt cx="240772" cy="215444"/>
          </a:xfrm>
        </p:grpSpPr>
        <p:sp>
          <p:nvSpPr>
            <p:cNvPr id="102" name="타원 10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" name="TextBox 96"/>
            <p:cNvSpPr txBox="1"/>
            <p:nvPr/>
          </p:nvSpPr>
          <p:spPr>
            <a:xfrm>
              <a:off x="292829" y="1695755"/>
              <a:ext cx="2478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 rot="0">
            <a:off x="2833957" y="4509444"/>
            <a:ext cx="296876" cy="215444"/>
            <a:chOff x="292829" y="1695755"/>
            <a:chExt cx="296876" cy="215444"/>
          </a:xfrm>
        </p:grpSpPr>
        <p:sp>
          <p:nvSpPr>
            <p:cNvPr id="108" name="타원 10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9" name="TextBox 96"/>
            <p:cNvSpPr txBox="1"/>
            <p:nvPr/>
          </p:nvSpPr>
          <p:spPr>
            <a:xfrm>
              <a:off x="292829" y="1695755"/>
              <a:ext cx="3054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 rot="0">
            <a:off x="2833957" y="4806845"/>
            <a:ext cx="296876" cy="215444"/>
            <a:chOff x="292829" y="1695755"/>
            <a:chExt cx="296876" cy="215444"/>
          </a:xfrm>
        </p:grpSpPr>
        <p:sp>
          <p:nvSpPr>
            <p:cNvPr id="114" name="타원 1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5" name="TextBox 96"/>
            <p:cNvSpPr txBox="1"/>
            <p:nvPr/>
          </p:nvSpPr>
          <p:spPr>
            <a:xfrm>
              <a:off x="292829" y="1695755"/>
              <a:ext cx="3054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 사진 파일을 추가 하거나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삭제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파일을 추가하거나 삭제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사진과 예고편을 추가하거나 삭제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6792" y="157827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영화수정</a:t>
            </a:r>
            <a:endParaRPr lang="ko-KR" altLang="en-US" sz="1600"/>
          </a:p>
        </p:txBody>
      </p:sp>
      <p:sp>
        <p:nvSpPr>
          <p:cNvPr id="48" name="TextBox 47"/>
          <p:cNvSpPr txBox="1"/>
          <p:nvPr/>
        </p:nvSpPr>
        <p:spPr>
          <a:xfrm>
            <a:off x="3037813" y="2153885"/>
            <a:ext cx="1209355" cy="26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  <a:endParaRPr lang="ko-KR" altLang="en-US" sz="1200"/>
          </a:p>
        </p:txBody>
      </p:sp>
      <p:sp>
        <p:nvSpPr>
          <p:cNvPr id="49" name="TextBox 48"/>
          <p:cNvSpPr txBox="1"/>
          <p:nvPr/>
        </p:nvSpPr>
        <p:spPr>
          <a:xfrm>
            <a:off x="3037813" y="4304129"/>
            <a:ext cx="1209355" cy="265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  <a:endParaRPr lang="ko-KR" altLang="en-US" sz="1200"/>
          </a:p>
        </p:txBody>
      </p:sp>
      <p:sp>
        <p:nvSpPr>
          <p:cNvPr id="51" name="직사각형 50"/>
          <p:cNvSpPr/>
          <p:nvPr/>
        </p:nvSpPr>
        <p:spPr>
          <a:xfrm>
            <a:off x="3958900" y="220448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파일추가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821521" y="43562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파일추가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74677" y="5862464"/>
            <a:ext cx="4031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27948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307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11296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57154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384225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038366" y="2502892"/>
            <a:ext cx="1100462" cy="15840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4157616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0" name="직사각형 49"/>
          <p:cNvSpPr/>
          <p:nvPr/>
        </p:nvSpPr>
        <p:spPr>
          <a:xfrm>
            <a:off x="5484687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2" name="직사각형 51"/>
          <p:cNvSpPr/>
          <p:nvPr/>
        </p:nvSpPr>
        <p:spPr>
          <a:xfrm>
            <a:off x="681175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3" name="직사각형 52"/>
          <p:cNvSpPr/>
          <p:nvPr/>
        </p:nvSpPr>
        <p:spPr>
          <a:xfrm>
            <a:off x="813882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8"/>
          <a:srcRect l="4740" t="73790" r="73330"/>
          <a:stretch>
            <a:fillRect/>
          </a:stretch>
        </p:blipFill>
        <p:spPr>
          <a:xfrm>
            <a:off x="3071664" y="4588018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 rotWithShape="1">
          <a:blip r:embed="rId9"/>
          <a:srcRect l="49890" t="73790" r="27550"/>
          <a:stretch>
            <a:fillRect/>
          </a:stretch>
        </p:blipFill>
        <p:spPr>
          <a:xfrm>
            <a:off x="6548635" y="4588018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 rotWithShape="1">
          <a:blip r:embed="rId10"/>
          <a:srcRect l="26670" t="73790" r="49410"/>
          <a:stretch>
            <a:fillRect/>
          </a:stretch>
        </p:blipFill>
        <p:spPr>
          <a:xfrm>
            <a:off x="4740063" y="4588018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9" name="직사각형 58"/>
          <p:cNvSpPr/>
          <p:nvPr/>
        </p:nvSpPr>
        <p:spPr>
          <a:xfrm>
            <a:off x="4583840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60" name="직사각형 59"/>
          <p:cNvSpPr/>
          <p:nvPr/>
        </p:nvSpPr>
        <p:spPr>
          <a:xfrm>
            <a:off x="6285132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61" name="직사각형 60"/>
          <p:cNvSpPr/>
          <p:nvPr/>
        </p:nvSpPr>
        <p:spPr>
          <a:xfrm>
            <a:off x="8053884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grpSp>
        <p:nvGrpSpPr>
          <p:cNvPr id="37" name="그룹 36"/>
          <p:cNvGrpSpPr/>
          <p:nvPr/>
        </p:nvGrpSpPr>
        <p:grpSpPr>
          <a:xfrm rot="0">
            <a:off x="4879018" y="219441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1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4723923" y="435624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4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5262040" y="612176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91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5720159" y="612176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82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080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616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메뉴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리스트 목록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공지 리스트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지점별로 공지사항 리스트 목록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지역의 극장 선택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9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검색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92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기능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9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시네마의 공지사항과 각 지점별로의 공지 사항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리스트가 있는 페이지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검색과 글 등록을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3375150" y="2073375"/>
            <a:ext cx="4449042" cy="3597175"/>
            <a:chOff x="1851150" y="2132856"/>
            <a:chExt cx="4320480" cy="34781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/>
            <a:srcRect b="7190"/>
            <a:stretch>
              <a:fillRect/>
            </a:stretch>
          </p:blipFill>
          <p:spPr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직사각형 4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69145" y="2513215"/>
              <a:ext cx="504056" cy="154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43128" y="3306331"/>
              <a:ext cx="50405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43128" y="3516674"/>
              <a:ext cx="504056" cy="155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43128" y="3784998"/>
              <a:ext cx="504056" cy="1541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4462511"/>
              <a:ext cx="504056" cy="158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5315196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5"/>
          <a:srcRect l="36150" t="24050" r="14670" b="8950"/>
          <a:stretch>
            <a:fillRect/>
          </a:stretch>
        </p:blipFill>
        <p:spPr>
          <a:xfrm>
            <a:off x="4542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6"/>
          <a:srcRect l="80920" t="24050" r="14670" b="8950"/>
          <a:stretch>
            <a:fillRect/>
          </a:stretch>
        </p:blipFill>
        <p:spPr>
          <a:xfrm>
            <a:off x="6594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직사각형 43"/>
          <p:cNvSpPr/>
          <p:nvPr/>
        </p:nvSpPr>
        <p:spPr>
          <a:xfrm>
            <a:off x="5246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505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6" name="TextBox 45"/>
          <p:cNvSpPr txBox="1"/>
          <p:nvPr/>
        </p:nvSpPr>
        <p:spPr>
          <a:xfrm>
            <a:off x="5264666" y="5661248"/>
            <a:ext cx="25602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7" name="TextBox 46"/>
          <p:cNvSpPr txBox="1"/>
          <p:nvPr/>
        </p:nvSpPr>
        <p:spPr>
          <a:xfrm>
            <a:off x="50158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8" name="TextBox 47"/>
          <p:cNvSpPr txBox="1"/>
          <p:nvPr/>
        </p:nvSpPr>
        <p:spPr>
          <a:xfrm>
            <a:off x="57379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49" name="TextBox 48"/>
          <p:cNvSpPr txBox="1"/>
          <p:nvPr/>
        </p:nvSpPr>
        <p:spPr>
          <a:xfrm>
            <a:off x="7193688" y="5709981"/>
            <a:ext cx="51775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 rot="0">
            <a:off x="1730839" y="358766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1730839" y="3839967"/>
            <a:ext cx="240772" cy="218773"/>
            <a:chOff x="292829" y="1668598"/>
            <a:chExt cx="240772" cy="218773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68598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1730839" y="4092783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1730839" y="433937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3590403" y="2437437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43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4682964" y="2272433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71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 rot="0">
            <a:off x="5479285" y="2281687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14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 rot="0">
            <a:off x="5261712" y="2771401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94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rot="0">
            <a:off x="6142570" y="2610289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489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 rot="0">
            <a:off x="6903042" y="2596254"/>
            <a:ext cx="296876" cy="215444"/>
            <a:chOff x="292829" y="1695755"/>
            <a:chExt cx="296876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3035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 rot="0">
            <a:off x="5393066" y="5444803"/>
            <a:ext cx="296876" cy="215444"/>
            <a:chOff x="292829" y="1695755"/>
            <a:chExt cx="296876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9907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 rot="0">
            <a:off x="6945296" y="5717675"/>
            <a:ext cx="296876" cy="215444"/>
            <a:chOff x="292829" y="1695755"/>
            <a:chExt cx="296876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9941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4099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선택 탭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찾기를 위해 적어야 할 개인정보 폼 양식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인증요청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인증번호 확인버튼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인증번호 일치시 비밀번호 변경창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작성했던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이메일로 인증요청을 보낸뒤 통과시 새 비밀번호 변경 페이지로 넘어간다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1879" y="867802"/>
            <a:ext cx="3672108" cy="34300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flipH="1">
            <a:off x="3009901" y="2659221"/>
            <a:ext cx="523874" cy="217330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700" b="1">
                <a:solidFill>
                  <a:schemeClr val="tx1"/>
                </a:solidFill>
              </a:rPr>
              <a:t>이메일</a:t>
            </a:r>
            <a:endParaRPr lang="ko-KR" altLang="en-US" sz="700" b="1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81658" y="3224212"/>
            <a:ext cx="676275" cy="14763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63079" y="4667969"/>
            <a:ext cx="2640924" cy="13446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2721879" y="2027502"/>
            <a:ext cx="240772" cy="229696"/>
            <a:chOff x="283304" y="1719603"/>
            <a:chExt cx="240772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6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0">
            <a:off x="3640886" y="3884877"/>
            <a:ext cx="240772" cy="229696"/>
            <a:chOff x="283304" y="1719603"/>
            <a:chExt cx="240772" cy="229696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83304" y="1733855"/>
              <a:ext cx="24150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2601493" y="4547416"/>
            <a:ext cx="240772" cy="229696"/>
            <a:chOff x="283304" y="1719603"/>
            <a:chExt cx="240772" cy="229696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83304" y="1733855"/>
              <a:ext cx="2426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5804003" y="2655978"/>
            <a:ext cx="240772" cy="229696"/>
            <a:chOff x="283304" y="1719603"/>
            <a:chExt cx="240772" cy="229696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96"/>
            <p:cNvSpPr txBox="1"/>
            <p:nvPr/>
          </p:nvSpPr>
          <p:spPr>
            <a:xfrm>
              <a:off x="283304" y="17338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4589713" y="1332804"/>
            <a:ext cx="240772" cy="229696"/>
            <a:chOff x="283304" y="1719603"/>
            <a:chExt cx="240772" cy="229696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83304" y="17338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5804003" y="2929900"/>
            <a:ext cx="240772" cy="229696"/>
            <a:chOff x="283304" y="1719603"/>
            <a:chExt cx="240772" cy="229696"/>
          </a:xfrm>
        </p:grpSpPr>
        <p:sp>
          <p:nvSpPr>
            <p:cNvPr id="27" name="타원 2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96"/>
            <p:cNvSpPr txBox="1"/>
            <p:nvPr/>
          </p:nvSpPr>
          <p:spPr>
            <a:xfrm>
              <a:off x="283304" y="17338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 rot="0">
            <a:off x="3520500" y="920988"/>
            <a:ext cx="240772" cy="229696"/>
            <a:chOff x="283304" y="1719603"/>
            <a:chExt cx="240772" cy="229696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500" b="77540"/>
          <a:stretch>
            <a:fillRect/>
          </a:stretch>
        </p:blipFill>
        <p:spPr>
          <a:xfrm>
            <a:off x="3164416" y="4398736"/>
            <a:ext cx="2639587" cy="26632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177866" y="4407474"/>
            <a:ext cx="1166812" cy="232564"/>
          </a:xfrm>
          <a:prstGeom prst="rect">
            <a:avLst/>
          </a:prstGeom>
          <a:solidFill>
            <a:srgbClr val="503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비밀번호 변경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graphicFrame>
        <p:nvGraphicFramePr>
          <p:cNvPr id="3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관리자 별로 선택된 극장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 칸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관리자로 로그인시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공지할 극장은 전체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(DW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설정되고 제목과 내용을 입력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DW</a:t>
            </a:r>
            <a:r>
              <a:rPr lang="ko-KR" altLang="en-US" sz="1000"/>
              <a:t>시네마</a:t>
            </a:r>
            <a:endParaRPr lang="ko-KR" altLang="en-US" sz="1000"/>
          </a:p>
        </p:txBody>
      </p:sp>
      <p:sp>
        <p:nvSpPr>
          <p:cNvPr id="49" name="TextBox 48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07768" y="3362634"/>
            <a:ext cx="4032448" cy="2359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등록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 rot="0">
            <a:off x="2920113" y="230899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79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rot="0">
            <a:off x="3132472" y="269974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50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 rot="0">
            <a:off x="3127854" y="305087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0">
            <a:off x="3119765" y="341620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82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7335799" y="5336899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 rot="0">
            <a:off x="7775812" y="5326134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등록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페이지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공지사항 게시 글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 삭제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상세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페이지로 돌아가거나 수정 또는 삭제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/>
          <a:srcRect b="35760"/>
          <a:stretch>
            <a:fillRect/>
          </a:stretch>
        </p:blipFill>
        <p:spPr>
          <a:xfrm>
            <a:off x="3112122" y="2276872"/>
            <a:ext cx="5046540" cy="22667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5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7696726" y="4782344"/>
            <a:ext cx="405239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48436" y="4782344"/>
            <a:ext cx="405853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82480" y="4782344"/>
            <a:ext cx="405085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2955733" y="2362312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8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6869843" y="4534046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15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 rot="0">
            <a:off x="7335799" y="4517029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7775812" y="451702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6147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상세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수정 클릭 시 수정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 제목과 내용을 불러와 수정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DW</a:t>
            </a:r>
            <a:r>
              <a:rPr lang="ko-KR" altLang="en-US" sz="1000"/>
              <a:t>시네마</a:t>
            </a:r>
            <a:endParaRPr lang="ko-KR" altLang="en-US" sz="1000"/>
          </a:p>
        </p:txBody>
      </p:sp>
      <p:sp>
        <p:nvSpPr>
          <p:cNvPr id="49" name="TextBox 48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문화누리</a:t>
            </a:r>
            <a:r>
              <a:rPr lang="en-US" altLang="ko-KR" sz="1000"/>
              <a:t>] </a:t>
            </a:r>
            <a:r>
              <a:rPr lang="ko-KR" altLang="en-US" sz="1000"/>
              <a:t>승인 시스템 긴급 점검의 件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07768" y="3362634"/>
            <a:ext cx="4032448" cy="16075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안녕하세요</a:t>
            </a:r>
            <a:r>
              <a:rPr lang="en-US" altLang="ko-KR" sz="1000"/>
              <a:t>, </a:t>
            </a:r>
            <a:r>
              <a:rPr lang="ko-KR" altLang="en-US" sz="1000"/>
              <a:t>메가박스입니다</a:t>
            </a:r>
            <a:r>
              <a:rPr lang="en-US" altLang="ko-KR" sz="1000"/>
              <a:t>.</a:t>
            </a:r>
            <a:br>
              <a:rPr lang="ko-KR" altLang="en-US" sz="1000"/>
            </a:br>
            <a:br>
              <a:rPr lang="ko-KR" altLang="en-US" sz="1000"/>
            </a:br>
            <a:r>
              <a:rPr lang="ko-KR" altLang="en-US" sz="1000"/>
              <a:t>영화 예매시 </a:t>
            </a:r>
            <a:r>
              <a:rPr lang="en-US" altLang="ko-KR" sz="1000"/>
              <a:t>[</a:t>
            </a:r>
            <a:r>
              <a:rPr lang="ko-KR" altLang="en-US" sz="1000"/>
              <a:t>문화누리</a:t>
            </a:r>
            <a:r>
              <a:rPr lang="en-US" altLang="ko-KR" sz="1000"/>
              <a:t>] </a:t>
            </a:r>
            <a:r>
              <a:rPr lang="ko-KR" altLang="en-US" sz="1000"/>
              <a:t>할인 서비스 오류가 발생되고 있습니다</a:t>
            </a:r>
            <a:r>
              <a:rPr lang="en-US" altLang="ko-KR" sz="1000"/>
              <a:t>.</a:t>
            </a:r>
            <a:br>
              <a:rPr lang="ko-KR" altLang="en-US" sz="1000"/>
            </a:br>
            <a:r>
              <a:rPr lang="ko-KR" altLang="en-US" sz="1000"/>
              <a:t>이용에 불편을 드린 점 양해 부탁 드리며</a:t>
            </a:r>
            <a:r>
              <a:rPr lang="en-US" altLang="ko-KR" sz="1000"/>
              <a:t>,</a:t>
            </a:r>
            <a:br>
              <a:rPr lang="ko-KR" altLang="en-US" sz="1000"/>
            </a:br>
            <a:r>
              <a:rPr lang="ko-KR" altLang="en-US" sz="1000"/>
              <a:t>최대한 빠르게 조치하여 정상적인 서비스를 제공 할 수 있도록 노력하겠습니다</a:t>
            </a:r>
            <a:r>
              <a:rPr lang="en-US" altLang="ko-KR" sz="1000"/>
              <a:t>.</a:t>
            </a:r>
            <a:br>
              <a:rPr lang="ko-KR" altLang="en-US" sz="1000"/>
            </a:br>
            <a:br>
              <a:rPr lang="ko-KR" altLang="en-US" sz="1000"/>
            </a:br>
            <a:r>
              <a:rPr lang="ko-KR" altLang="en-US" sz="1000"/>
              <a:t>다시 한번 이용에 불편을 드려 죄송합니다</a:t>
            </a:r>
            <a:r>
              <a:rPr lang="en-US" altLang="ko-KR" sz="1000"/>
              <a:t>.</a:t>
            </a:r>
            <a:br>
              <a:rPr lang="ko-KR" altLang="en-US" sz="1000"/>
            </a:br>
            <a:br>
              <a:rPr lang="ko-KR" altLang="en-US" sz="1000"/>
            </a:br>
            <a:r>
              <a:rPr lang="ko-KR" altLang="en-US" sz="1000"/>
              <a:t>감사합니다</a:t>
            </a:r>
            <a:r>
              <a:rPr lang="en-US" altLang="ko-KR" sz="1000"/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수정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7335799" y="532613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3129779" y="3044193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77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3130758" y="3384577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680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2941881" y="232724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51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 rot="0">
            <a:off x="7799444" y="5326134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537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수정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 목록 화면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Select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기능으로 주제를 선택 할 수 있는 기능이다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키워드로 검색기능을 제공한다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글을 수정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글을 삭제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새로운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글 수정 삭제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 할 수 있고 검색 기능도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94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913577" y="2420888"/>
            <a:ext cx="415498" cy="2156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68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전체       ▼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83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42757" y="6150496"/>
            <a:ext cx="240177" cy="2198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26" name="TextBox 25"/>
          <p:cNvSpPr txBox="1"/>
          <p:nvPr/>
        </p:nvSpPr>
        <p:spPr>
          <a:xfrm>
            <a:off x="5501886" y="6150496"/>
            <a:ext cx="256928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27" name="TextBox 26"/>
          <p:cNvSpPr txBox="1"/>
          <p:nvPr/>
        </p:nvSpPr>
        <p:spPr>
          <a:xfrm>
            <a:off x="5253100" y="6150496"/>
            <a:ext cx="264816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8" name="TextBox 27"/>
          <p:cNvSpPr txBox="1"/>
          <p:nvPr/>
        </p:nvSpPr>
        <p:spPr>
          <a:xfrm>
            <a:off x="5975200" y="6150496"/>
            <a:ext cx="250340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13300"/>
          <a:stretch>
            <a:fillRect/>
          </a:stretch>
        </p:blipFill>
        <p:spPr>
          <a:xfrm>
            <a:off x="3284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7652377" y="6150496"/>
            <a:ext cx="51626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52377" y="4384820"/>
            <a:ext cx="4019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04087" y="4384820"/>
            <a:ext cx="40257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 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 rot="0">
            <a:off x="3353790" y="2325796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285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0">
            <a:off x="5891233" y="2435246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858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0">
            <a:off x="8015468" y="2205444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84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7274218" y="4171072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67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 rot="0">
            <a:off x="7739740" y="4171072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79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 rot="0">
            <a:off x="7775812" y="5966267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 rot="0">
            <a:off x="5618382" y="5936748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5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5124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내용을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수정한 내용을 저장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수정 취소 할 수 있는 화면 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94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913577" y="2420888"/>
            <a:ext cx="415498" cy="2156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68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전체       ▼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83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42757" y="6150496"/>
            <a:ext cx="240177" cy="2198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26" name="TextBox 25"/>
          <p:cNvSpPr txBox="1"/>
          <p:nvPr/>
        </p:nvSpPr>
        <p:spPr>
          <a:xfrm>
            <a:off x="5501886" y="6150496"/>
            <a:ext cx="256928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27" name="TextBox 26"/>
          <p:cNvSpPr txBox="1"/>
          <p:nvPr/>
        </p:nvSpPr>
        <p:spPr>
          <a:xfrm>
            <a:off x="5253100" y="6150496"/>
            <a:ext cx="264816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8" name="TextBox 27"/>
          <p:cNvSpPr txBox="1"/>
          <p:nvPr/>
        </p:nvSpPr>
        <p:spPr>
          <a:xfrm>
            <a:off x="5975200" y="6150496"/>
            <a:ext cx="250340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13300"/>
          <a:stretch>
            <a:fillRect/>
          </a:stretch>
        </p:blipFill>
        <p:spPr>
          <a:xfrm>
            <a:off x="3284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7652377" y="6150496"/>
            <a:ext cx="51626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52377" y="4384820"/>
            <a:ext cx="4019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04087" y="4384820"/>
            <a:ext cx="40257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07035" y="3277707"/>
            <a:ext cx="3387861" cy="13162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600">
                <a:solidFill>
                  <a:schemeClr val="tx1"/>
                </a:solidFill>
              </a:rPr>
              <a:t>인터넷 예매시에는 예매매수의 전체환불 및 교환만 가능합니다</a:t>
            </a:r>
            <a:r>
              <a:rPr lang="en-US" altLang="ko-KR" sz="600">
                <a:solidFill>
                  <a:schemeClr val="tx1"/>
                </a:solidFill>
              </a:rPr>
              <a:t>.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인터넷 예매분에 대해 교환환불 및 취소하고자 하실 경우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예매하신 내역 전체에 대해 취소 후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새로 예매를 하시거나 해당 영화관을 방문하셔서 처리하셔야 합니다</a:t>
            </a:r>
            <a:r>
              <a:rPr lang="en-US" altLang="ko-KR" sz="600">
                <a:solidFill>
                  <a:schemeClr val="tx1"/>
                </a:solidFill>
              </a:rPr>
              <a:t>. </a:t>
            </a:r>
            <a:endParaRPr lang="en-US" altLang="ko-KR" sz="6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sz="600">
                <a:solidFill>
                  <a:schemeClr val="tx1"/>
                </a:solidFill>
              </a:rPr>
              <a:t>1) </a:t>
            </a:r>
            <a:r>
              <a:rPr lang="ko-KR" altLang="en-US" sz="600">
                <a:solidFill>
                  <a:schemeClr val="tx1"/>
                </a:solidFill>
              </a:rPr>
              <a:t>인터넷상 취소 가능시간 </a:t>
            </a:r>
            <a:r>
              <a:rPr lang="en-US" altLang="ko-KR" sz="600">
                <a:solidFill>
                  <a:schemeClr val="tx1"/>
                </a:solidFill>
              </a:rPr>
              <a:t>(</a:t>
            </a:r>
            <a:r>
              <a:rPr lang="ko-KR" altLang="en-US" sz="600">
                <a:solidFill>
                  <a:schemeClr val="tx1"/>
                </a:solidFill>
              </a:rPr>
              <a:t>상영시간 </a:t>
            </a:r>
            <a:r>
              <a:rPr lang="en-US" altLang="ko-KR" sz="600">
                <a:solidFill>
                  <a:schemeClr val="tx1"/>
                </a:solidFill>
              </a:rPr>
              <a:t>20</a:t>
            </a:r>
            <a:r>
              <a:rPr lang="ko-KR" altLang="en-US" sz="600">
                <a:solidFill>
                  <a:schemeClr val="tx1"/>
                </a:solidFill>
              </a:rPr>
              <a:t>분전까지만 가능</a:t>
            </a:r>
            <a:r>
              <a:rPr lang="en-US" altLang="ko-KR" sz="600">
                <a:solidFill>
                  <a:schemeClr val="tx1"/>
                </a:solidFill>
              </a:rPr>
              <a:t>)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 - </a:t>
            </a:r>
            <a:r>
              <a:rPr lang="ko-KR" altLang="en-US" sz="600">
                <a:solidFill>
                  <a:schemeClr val="tx1"/>
                </a:solidFill>
              </a:rPr>
              <a:t>전체 취소가능하며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부분 취소 불가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 </a:t>
            </a:r>
            <a:r>
              <a:rPr lang="en-US" altLang="ko-KR" sz="600">
                <a:solidFill>
                  <a:schemeClr val="tx1"/>
                </a:solidFill>
              </a:rPr>
              <a:t>EX) </a:t>
            </a:r>
            <a:r>
              <a:rPr lang="ko-KR" altLang="en-US" sz="600">
                <a:solidFill>
                  <a:schemeClr val="tx1"/>
                </a:solidFill>
              </a:rPr>
              <a:t>인원수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관람자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시간변경은 모두 취소 후 재예매 해주셔야합니다</a:t>
            </a:r>
            <a:r>
              <a:rPr lang="en-US" altLang="ko-KR" sz="600">
                <a:solidFill>
                  <a:schemeClr val="tx1"/>
                </a:solidFill>
              </a:rPr>
              <a:t>.</a:t>
            </a:r>
            <a:br>
              <a:rPr lang="en-US" altLang="ko-KR" sz="600">
                <a:solidFill>
                  <a:schemeClr val="tx1"/>
                </a:solidFill>
              </a:rPr>
            </a:b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2) </a:t>
            </a:r>
            <a:r>
              <a:rPr lang="ko-KR" altLang="en-US" sz="600">
                <a:solidFill>
                  <a:schemeClr val="tx1"/>
                </a:solidFill>
              </a:rPr>
              <a:t>현장 취소 가능시간</a:t>
            </a:r>
            <a:r>
              <a:rPr lang="en-US" altLang="ko-KR" sz="600">
                <a:solidFill>
                  <a:schemeClr val="tx1"/>
                </a:solidFill>
              </a:rPr>
              <a:t>(</a:t>
            </a:r>
            <a:r>
              <a:rPr lang="ko-KR" altLang="en-US" sz="600">
                <a:solidFill>
                  <a:schemeClr val="tx1"/>
                </a:solidFill>
              </a:rPr>
              <a:t>상영시간 전까지만 가능</a:t>
            </a:r>
            <a:r>
              <a:rPr lang="en-US" altLang="ko-KR" sz="600">
                <a:solidFill>
                  <a:schemeClr val="tx1"/>
                </a:solidFill>
              </a:rPr>
              <a:t>)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  - </a:t>
            </a:r>
            <a:r>
              <a:rPr lang="ko-KR" altLang="en-US" sz="600">
                <a:solidFill>
                  <a:schemeClr val="tx1"/>
                </a:solidFill>
              </a:rPr>
              <a:t>전체환불 및 교환가능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 단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부분환불 및 교환은 사용하신 카드로 전체 취소 후 재결제하셔야 합니다</a:t>
            </a:r>
            <a:r>
              <a:rPr lang="en-US" altLang="ko-KR" sz="600">
                <a:solidFill>
                  <a:schemeClr val="tx1"/>
                </a:solidFill>
              </a:rPr>
              <a:t>.</a:t>
            </a:r>
            <a:endParaRPr lang="en-US" altLang="ko-KR" sz="60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 rot="0">
            <a:off x="3707362" y="325504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170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0">
            <a:off x="7291450" y="4144160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85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0">
            <a:off x="7727912" y="4138686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5124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주제를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제목을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답변을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유형을 선택할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질문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유형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60168" y="2850772"/>
            <a:ext cx="4032448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                                                   ▼</a:t>
            </a:r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60168" y="3515033"/>
            <a:ext cx="4032448" cy="18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35150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답변</a:t>
            </a:r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 rot="0">
            <a:off x="3247694" y="2865434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0">
            <a:off x="3248530" y="3203276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3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 rot="0">
            <a:off x="3243003" y="3538773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886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 rot="0">
            <a:off x="7488199" y="546795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 rot="0">
            <a:off x="7936489" y="545614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1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리스트 목록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유형을 선택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후 상태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클릭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유형과 답변 상태를 선택할 수 있으며 게시 글을 클릭할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3287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이름</a:t>
            </a:r>
            <a:endParaRPr lang="ko-KR" altLang="en-US" sz="700"/>
          </a:p>
        </p:txBody>
      </p:sp>
      <p:sp>
        <p:nvSpPr>
          <p:cNvPr id="23" name="TextBox 22"/>
          <p:cNvSpPr txBox="1"/>
          <p:nvPr/>
        </p:nvSpPr>
        <p:spPr>
          <a:xfrm>
            <a:off x="3553892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유형</a:t>
            </a:r>
            <a:endParaRPr lang="ko-KR" altLang="en-US" sz="700"/>
          </a:p>
        </p:txBody>
      </p:sp>
      <p:sp>
        <p:nvSpPr>
          <p:cNvPr id="24" name="TextBox 23"/>
          <p:cNvSpPr txBox="1"/>
          <p:nvPr/>
        </p:nvSpPr>
        <p:spPr>
          <a:xfrm>
            <a:off x="4871864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제목</a:t>
            </a:r>
            <a:endParaRPr lang="ko-KR" altLang="en-US" sz="700"/>
          </a:p>
        </p:txBody>
      </p:sp>
      <p:sp>
        <p:nvSpPr>
          <p:cNvPr id="25" name="TextBox 24"/>
          <p:cNvSpPr txBox="1"/>
          <p:nvPr/>
        </p:nvSpPr>
        <p:spPr>
          <a:xfrm>
            <a:off x="6744072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문의일</a:t>
            </a:r>
            <a:endParaRPr lang="ko-KR" altLang="en-US" sz="700"/>
          </a:p>
        </p:txBody>
      </p:sp>
      <p:sp>
        <p:nvSpPr>
          <p:cNvPr id="26" name="TextBox 25"/>
          <p:cNvSpPr txBox="1"/>
          <p:nvPr/>
        </p:nvSpPr>
        <p:spPr>
          <a:xfrm>
            <a:off x="3287688" y="3284984"/>
            <a:ext cx="936104" cy="18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  <a:endParaRPr lang="ko-KR" altLang="en-US" sz="700"/>
          </a:p>
        </p:txBody>
      </p:sp>
      <p:sp>
        <p:nvSpPr>
          <p:cNvPr id="28" name="TextBox 27"/>
          <p:cNvSpPr txBox="1"/>
          <p:nvPr/>
        </p:nvSpPr>
        <p:spPr>
          <a:xfrm>
            <a:off x="3287688" y="3511755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회원 및 포인트</a:t>
            </a:r>
            <a:endParaRPr lang="ko-KR" altLang="en-US" sz="700"/>
          </a:p>
        </p:txBody>
      </p:sp>
      <p:sp>
        <p:nvSpPr>
          <p:cNvPr id="29" name="TextBox 28"/>
          <p:cNvSpPr txBox="1"/>
          <p:nvPr/>
        </p:nvSpPr>
        <p:spPr>
          <a:xfrm>
            <a:off x="3287688" y="3757672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예매</a:t>
            </a:r>
            <a:r>
              <a:rPr lang="en-US" altLang="ko-KR" sz="700"/>
              <a:t>/</a:t>
            </a:r>
            <a:r>
              <a:rPr lang="ko-KR" altLang="en-US" sz="700"/>
              <a:t>결제</a:t>
            </a:r>
            <a:endParaRPr lang="ko-KR" altLang="en-US" sz="700"/>
          </a:p>
        </p:txBody>
      </p:sp>
      <p:sp>
        <p:nvSpPr>
          <p:cNvPr id="31" name="TextBox 30"/>
          <p:cNvSpPr txBox="1"/>
          <p:nvPr/>
        </p:nvSpPr>
        <p:spPr>
          <a:xfrm>
            <a:off x="3287688" y="4021033"/>
            <a:ext cx="936104" cy="18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이벤트</a:t>
            </a:r>
            <a:endParaRPr lang="ko-KR" altLang="en-US" sz="700"/>
          </a:p>
        </p:txBody>
      </p:sp>
      <p:sp>
        <p:nvSpPr>
          <p:cNvPr id="32" name="TextBox 31"/>
          <p:cNvSpPr txBox="1"/>
          <p:nvPr/>
        </p:nvSpPr>
        <p:spPr>
          <a:xfrm>
            <a:off x="3287688" y="4226693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  <a:endParaRPr lang="ko-KR" altLang="en-US" sz="700"/>
          </a:p>
        </p:txBody>
      </p:sp>
      <p:sp>
        <p:nvSpPr>
          <p:cNvPr id="33" name="TextBox 32"/>
          <p:cNvSpPr txBox="1"/>
          <p:nvPr/>
        </p:nvSpPr>
        <p:spPr>
          <a:xfrm>
            <a:off x="3287688" y="4443571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  <a:r>
              <a:rPr lang="en-US" altLang="ko-KR" sz="700"/>
              <a:t>/</a:t>
            </a:r>
            <a:r>
              <a:rPr lang="ko-KR" altLang="en-US" sz="700"/>
              <a:t>건의</a:t>
            </a:r>
            <a:endParaRPr lang="ko-KR" altLang="en-US" sz="700"/>
          </a:p>
        </p:txBody>
      </p:sp>
      <p:sp>
        <p:nvSpPr>
          <p:cNvPr id="34" name="TextBox 33"/>
          <p:cNvSpPr txBox="1"/>
          <p:nvPr/>
        </p:nvSpPr>
        <p:spPr>
          <a:xfrm>
            <a:off x="744788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답변상태</a:t>
            </a:r>
            <a:endParaRPr lang="ko-KR" altLang="en-US" sz="700"/>
          </a:p>
        </p:txBody>
      </p:sp>
      <p:sp>
        <p:nvSpPr>
          <p:cNvPr id="35" name="TextBox 34"/>
          <p:cNvSpPr txBox="1"/>
          <p:nvPr/>
        </p:nvSpPr>
        <p:spPr>
          <a:xfrm>
            <a:off x="3287688" y="4684886"/>
            <a:ext cx="936104" cy="19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  <a:endParaRPr lang="ko-KR" altLang="en-US" sz="700"/>
          </a:p>
        </p:txBody>
      </p:sp>
      <p:sp>
        <p:nvSpPr>
          <p:cNvPr id="36" name="TextBox 35"/>
          <p:cNvSpPr txBox="1"/>
          <p:nvPr/>
        </p:nvSpPr>
        <p:spPr>
          <a:xfrm>
            <a:off x="3287688" y="4917214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  <a:endParaRPr lang="ko-KR" altLang="en-US" sz="700"/>
          </a:p>
        </p:txBody>
      </p:sp>
      <p:sp>
        <p:nvSpPr>
          <p:cNvPr id="37" name="TextBox 36"/>
          <p:cNvSpPr txBox="1"/>
          <p:nvPr/>
        </p:nvSpPr>
        <p:spPr>
          <a:xfrm>
            <a:off x="3287688" y="5126324"/>
            <a:ext cx="936104" cy="1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예매</a:t>
            </a:r>
            <a:r>
              <a:rPr lang="en-US" altLang="ko-KR" sz="700"/>
              <a:t>/</a:t>
            </a:r>
            <a:r>
              <a:rPr lang="ko-KR" altLang="en-US" sz="700"/>
              <a:t>결제</a:t>
            </a:r>
            <a:endParaRPr lang="ko-KR" altLang="en-US" sz="700"/>
          </a:p>
        </p:txBody>
      </p:sp>
      <p:sp>
        <p:nvSpPr>
          <p:cNvPr id="38" name="TextBox 37"/>
          <p:cNvSpPr txBox="1"/>
          <p:nvPr/>
        </p:nvSpPr>
        <p:spPr>
          <a:xfrm>
            <a:off x="3287688" y="5339079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회원 및 포인트</a:t>
            </a:r>
            <a:endParaRPr lang="ko-KR" altLang="en-US" sz="700"/>
          </a:p>
        </p:txBody>
      </p:sp>
      <p:sp>
        <p:nvSpPr>
          <p:cNvPr id="39" name="TextBox 38"/>
          <p:cNvSpPr txBox="1"/>
          <p:nvPr/>
        </p:nvSpPr>
        <p:spPr>
          <a:xfrm>
            <a:off x="4223792" y="4027383"/>
            <a:ext cx="1552659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이벤트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0" name="TextBox 39"/>
          <p:cNvSpPr txBox="1"/>
          <p:nvPr/>
        </p:nvSpPr>
        <p:spPr>
          <a:xfrm>
            <a:off x="4223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스토어 구매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1" name="TextBox 40"/>
          <p:cNvSpPr txBox="1"/>
          <p:nvPr/>
        </p:nvSpPr>
        <p:spPr>
          <a:xfrm>
            <a:off x="4223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환불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2" name="TextBox 41"/>
          <p:cNvSpPr txBox="1"/>
          <p:nvPr/>
        </p:nvSpPr>
        <p:spPr>
          <a:xfrm>
            <a:off x="4223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포인트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3" name="TextBox 42"/>
          <p:cNvSpPr txBox="1"/>
          <p:nvPr/>
        </p:nvSpPr>
        <p:spPr>
          <a:xfrm>
            <a:off x="4223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4" name="TextBox 43"/>
          <p:cNvSpPr txBox="1"/>
          <p:nvPr/>
        </p:nvSpPr>
        <p:spPr>
          <a:xfrm>
            <a:off x="4223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포인트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5" name="TextBox 44"/>
          <p:cNvSpPr txBox="1"/>
          <p:nvPr/>
        </p:nvSpPr>
        <p:spPr>
          <a:xfrm>
            <a:off x="4223792" y="4684886"/>
            <a:ext cx="1872208" cy="1900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6" name="TextBox 45"/>
          <p:cNvSpPr txBox="1"/>
          <p:nvPr/>
        </p:nvSpPr>
        <p:spPr>
          <a:xfrm>
            <a:off x="4223792" y="3284984"/>
            <a:ext cx="187220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7" name="TextBox 46"/>
          <p:cNvSpPr txBox="1"/>
          <p:nvPr/>
        </p:nvSpPr>
        <p:spPr>
          <a:xfrm>
            <a:off x="4223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8" name="TextBox 47"/>
          <p:cNvSpPr txBox="1"/>
          <p:nvPr/>
        </p:nvSpPr>
        <p:spPr>
          <a:xfrm>
            <a:off x="4223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9" name="TextBox 48"/>
          <p:cNvSpPr txBox="1"/>
          <p:nvPr/>
        </p:nvSpPr>
        <p:spPr>
          <a:xfrm>
            <a:off x="6054900" y="3284984"/>
            <a:ext cx="47314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50" name="TextBox 49"/>
          <p:cNvSpPr txBox="1"/>
          <p:nvPr/>
        </p:nvSpPr>
        <p:spPr>
          <a:xfrm>
            <a:off x="6054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51" name="TextBox 50"/>
          <p:cNvSpPr txBox="1"/>
          <p:nvPr/>
        </p:nvSpPr>
        <p:spPr>
          <a:xfrm>
            <a:off x="6054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52" name="TextBox 51"/>
          <p:cNvSpPr txBox="1"/>
          <p:nvPr/>
        </p:nvSpPr>
        <p:spPr>
          <a:xfrm>
            <a:off x="6054900" y="4027383"/>
            <a:ext cx="473148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53" name="TextBox 52"/>
          <p:cNvSpPr txBox="1"/>
          <p:nvPr/>
        </p:nvSpPr>
        <p:spPr>
          <a:xfrm>
            <a:off x="6054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54" name="TextBox 53"/>
          <p:cNvSpPr txBox="1"/>
          <p:nvPr/>
        </p:nvSpPr>
        <p:spPr>
          <a:xfrm>
            <a:off x="6054900" y="4468971"/>
            <a:ext cx="473148" cy="1868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55" name="TextBox 54"/>
          <p:cNvSpPr txBox="1"/>
          <p:nvPr/>
        </p:nvSpPr>
        <p:spPr>
          <a:xfrm>
            <a:off x="6054900" y="4678536"/>
            <a:ext cx="473148" cy="1868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56" name="TextBox 55"/>
          <p:cNvSpPr txBox="1"/>
          <p:nvPr/>
        </p:nvSpPr>
        <p:spPr>
          <a:xfrm>
            <a:off x="6054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57" name="TextBox 56"/>
          <p:cNvSpPr txBox="1"/>
          <p:nvPr/>
        </p:nvSpPr>
        <p:spPr>
          <a:xfrm>
            <a:off x="6054900" y="5144492"/>
            <a:ext cx="473148" cy="1876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58" name="TextBox 57"/>
          <p:cNvSpPr txBox="1"/>
          <p:nvPr/>
        </p:nvSpPr>
        <p:spPr>
          <a:xfrm>
            <a:off x="6054900" y="5354166"/>
            <a:ext cx="473148" cy="1874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59" name="TextBox 58"/>
          <p:cNvSpPr txBox="1"/>
          <p:nvPr/>
        </p:nvSpPr>
        <p:spPr>
          <a:xfrm>
            <a:off x="6619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0" name="TextBox 59"/>
          <p:cNvSpPr txBox="1"/>
          <p:nvPr/>
        </p:nvSpPr>
        <p:spPr>
          <a:xfrm>
            <a:off x="6619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1" name="TextBox 60"/>
          <p:cNvSpPr txBox="1"/>
          <p:nvPr/>
        </p:nvSpPr>
        <p:spPr>
          <a:xfrm>
            <a:off x="6619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2" name="TextBox 61"/>
          <p:cNvSpPr txBox="1"/>
          <p:nvPr/>
        </p:nvSpPr>
        <p:spPr>
          <a:xfrm>
            <a:off x="6619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3" name="TextBox 62"/>
          <p:cNvSpPr txBox="1"/>
          <p:nvPr/>
        </p:nvSpPr>
        <p:spPr>
          <a:xfrm>
            <a:off x="6619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4" name="TextBox 63"/>
          <p:cNvSpPr txBox="1"/>
          <p:nvPr/>
        </p:nvSpPr>
        <p:spPr>
          <a:xfrm>
            <a:off x="6619106" y="4456181"/>
            <a:ext cx="696080" cy="1901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5" name="TextBox 64"/>
          <p:cNvSpPr txBox="1"/>
          <p:nvPr/>
        </p:nvSpPr>
        <p:spPr>
          <a:xfrm>
            <a:off x="6619106" y="4687746"/>
            <a:ext cx="696080" cy="1871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6" name="TextBox 65"/>
          <p:cNvSpPr txBox="1"/>
          <p:nvPr/>
        </p:nvSpPr>
        <p:spPr>
          <a:xfrm>
            <a:off x="6619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7" name="TextBox 66"/>
          <p:cNvSpPr txBox="1"/>
          <p:nvPr/>
        </p:nvSpPr>
        <p:spPr>
          <a:xfrm>
            <a:off x="6619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8" name="TextBox 67"/>
          <p:cNvSpPr txBox="1"/>
          <p:nvPr/>
        </p:nvSpPr>
        <p:spPr>
          <a:xfrm>
            <a:off x="661910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9" name="TextBox 68"/>
          <p:cNvSpPr txBox="1"/>
          <p:nvPr/>
        </p:nvSpPr>
        <p:spPr>
          <a:xfrm>
            <a:off x="731518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70" name="TextBox 69"/>
          <p:cNvSpPr txBox="1"/>
          <p:nvPr/>
        </p:nvSpPr>
        <p:spPr>
          <a:xfrm>
            <a:off x="7392144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  <a:endParaRPr lang="ko-KR" altLang="en-US" sz="700"/>
          </a:p>
        </p:txBody>
      </p:sp>
      <p:sp>
        <p:nvSpPr>
          <p:cNvPr id="71" name="TextBox 70"/>
          <p:cNvSpPr txBox="1"/>
          <p:nvPr/>
        </p:nvSpPr>
        <p:spPr>
          <a:xfrm>
            <a:off x="7392144" y="5142527"/>
            <a:ext cx="696080" cy="189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  <a:endParaRPr lang="ko-KR" altLang="en-US" sz="700"/>
          </a:p>
        </p:txBody>
      </p:sp>
      <p:sp>
        <p:nvSpPr>
          <p:cNvPr id="79" name="TextBox 78"/>
          <p:cNvSpPr txBox="1"/>
          <p:nvPr/>
        </p:nvSpPr>
        <p:spPr>
          <a:xfrm>
            <a:off x="7392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  <a:endParaRPr lang="ko-KR" altLang="en-US" sz="700"/>
          </a:p>
        </p:txBody>
      </p:sp>
      <p:sp>
        <p:nvSpPr>
          <p:cNvPr id="80" name="TextBox 79"/>
          <p:cNvSpPr txBox="1"/>
          <p:nvPr/>
        </p:nvSpPr>
        <p:spPr>
          <a:xfrm>
            <a:off x="7392144" y="4687073"/>
            <a:ext cx="696080" cy="1878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  <a:endParaRPr lang="ko-KR" altLang="en-US" sz="700"/>
          </a:p>
        </p:txBody>
      </p:sp>
      <p:sp>
        <p:nvSpPr>
          <p:cNvPr id="81" name="TextBox 80"/>
          <p:cNvSpPr txBox="1"/>
          <p:nvPr/>
        </p:nvSpPr>
        <p:spPr>
          <a:xfrm>
            <a:off x="7392144" y="4458445"/>
            <a:ext cx="696080" cy="1878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  <a:endParaRPr lang="ko-KR" altLang="en-US" sz="700"/>
          </a:p>
        </p:txBody>
      </p:sp>
      <p:sp>
        <p:nvSpPr>
          <p:cNvPr id="82" name="TextBox 81"/>
          <p:cNvSpPr txBox="1"/>
          <p:nvPr/>
        </p:nvSpPr>
        <p:spPr>
          <a:xfrm>
            <a:off x="7392144" y="4249193"/>
            <a:ext cx="696080" cy="187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  <a:endParaRPr lang="ko-KR" altLang="en-US" sz="700"/>
          </a:p>
        </p:txBody>
      </p:sp>
      <p:sp>
        <p:nvSpPr>
          <p:cNvPr id="83" name="TextBox 82"/>
          <p:cNvSpPr txBox="1"/>
          <p:nvPr/>
        </p:nvSpPr>
        <p:spPr>
          <a:xfrm>
            <a:off x="7392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  <a:endParaRPr lang="ko-KR" altLang="en-US" sz="700"/>
          </a:p>
        </p:txBody>
      </p:sp>
      <p:sp>
        <p:nvSpPr>
          <p:cNvPr id="84" name="TextBox 83"/>
          <p:cNvSpPr txBox="1"/>
          <p:nvPr/>
        </p:nvSpPr>
        <p:spPr>
          <a:xfrm>
            <a:off x="7392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  <a:endParaRPr lang="ko-KR" altLang="en-US" sz="700"/>
          </a:p>
        </p:txBody>
      </p:sp>
      <p:sp>
        <p:nvSpPr>
          <p:cNvPr id="85" name="TextBox 84"/>
          <p:cNvSpPr txBox="1"/>
          <p:nvPr/>
        </p:nvSpPr>
        <p:spPr>
          <a:xfrm>
            <a:off x="7392144" y="3506058"/>
            <a:ext cx="696080" cy="1877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  <a:endParaRPr lang="ko-KR" altLang="en-US" sz="700"/>
          </a:p>
        </p:txBody>
      </p:sp>
      <p:sp>
        <p:nvSpPr>
          <p:cNvPr id="86" name="TextBox 85"/>
          <p:cNvSpPr txBox="1"/>
          <p:nvPr/>
        </p:nvSpPr>
        <p:spPr>
          <a:xfrm>
            <a:off x="7392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  <a:endParaRPr lang="ko-KR" altLang="en-US" sz="700"/>
          </a:p>
        </p:txBody>
      </p:sp>
      <p:sp>
        <p:nvSpPr>
          <p:cNvPr id="88" name="직사각형 87"/>
          <p:cNvSpPr/>
          <p:nvPr/>
        </p:nvSpPr>
        <p:spPr>
          <a:xfrm>
            <a:off x="7224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답변상태  ▼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291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유형       ▼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 rot="0">
            <a:off x="3167302" y="2327239"/>
            <a:ext cx="240772" cy="215444"/>
            <a:chOff x="292829" y="1695755"/>
            <a:chExt cx="240772" cy="215444"/>
          </a:xfrm>
        </p:grpSpPr>
        <p:sp>
          <p:nvSpPr>
            <p:cNvPr id="91" name="타원 9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 rot="0">
            <a:off x="6016700" y="2782701"/>
            <a:ext cx="240772" cy="215444"/>
            <a:chOff x="292829" y="1695755"/>
            <a:chExt cx="240772" cy="215444"/>
          </a:xfrm>
        </p:grpSpPr>
        <p:sp>
          <p:nvSpPr>
            <p:cNvPr id="94" name="타원 9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5" name="TextBox 96"/>
            <p:cNvSpPr txBox="1"/>
            <p:nvPr/>
          </p:nvSpPr>
          <p:spPr>
            <a:xfrm>
              <a:off x="292829" y="1695755"/>
              <a:ext cx="2469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 rot="0">
            <a:off x="7542305" y="2567164"/>
            <a:ext cx="240772" cy="215444"/>
            <a:chOff x="292829" y="1695755"/>
            <a:chExt cx="240772" cy="215444"/>
          </a:xfrm>
        </p:grpSpPr>
        <p:sp>
          <p:nvSpPr>
            <p:cNvPr id="97" name="타원 9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8" name="TextBox 96"/>
            <p:cNvSpPr txBox="1"/>
            <p:nvPr/>
          </p:nvSpPr>
          <p:spPr>
            <a:xfrm>
              <a:off x="292829" y="1695755"/>
              <a:ext cx="245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 rot="0">
            <a:off x="3281670" y="3288452"/>
            <a:ext cx="240772" cy="215444"/>
            <a:chOff x="292829" y="1695755"/>
            <a:chExt cx="240772" cy="215444"/>
          </a:xfrm>
        </p:grpSpPr>
        <p:sp>
          <p:nvSpPr>
            <p:cNvPr id="100" name="타원 9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1" name="TextBox 96"/>
            <p:cNvSpPr txBox="1"/>
            <p:nvPr/>
          </p:nvSpPr>
          <p:spPr>
            <a:xfrm>
              <a:off x="292829" y="1695755"/>
              <a:ext cx="24829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화면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입력 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목록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등록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회원 및 포인트</a:t>
            </a:r>
            <a:r>
              <a:rPr lang="en-US" altLang="ko-KR" sz="1000"/>
              <a:t>] </a:t>
            </a:r>
            <a:r>
              <a:rPr lang="ko-KR" altLang="en-US" sz="1000"/>
              <a:t>포인트 문의드립니다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5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1" name="TextBox 9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  <a:endParaRPr lang="ko-KR" altLang="en-US" sz="700"/>
          </a:p>
        </p:txBody>
      </p:sp>
      <p:sp>
        <p:nvSpPr>
          <p:cNvPr id="92" name="TextBox 91"/>
          <p:cNvSpPr txBox="1"/>
          <p:nvPr/>
        </p:nvSpPr>
        <p:spPr>
          <a:xfrm>
            <a:off x="3232150" y="3316178"/>
            <a:ext cx="3439914" cy="1871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포인트를 사용해서 영화를 예매했는데 취소하면 포인트도 다시 돌아오나요</a:t>
            </a:r>
            <a:r>
              <a:rPr lang="en-US" altLang="ko-KR" sz="700"/>
              <a:t>?</a:t>
            </a:r>
            <a:endParaRPr lang="ko-KR" altLang="en-US" sz="70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6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3359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9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답변등록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7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7" name="TextBox 96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 rot="0">
            <a:off x="3418681" y="4344938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46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 rot="0">
            <a:off x="7072521" y="431276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83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 rot="0">
            <a:off x="3167302" y="232723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0">
            <a:off x="5117302" y="5380910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14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답변작성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내용과 등록일자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답변한 내용과 등록 일자를 확인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회원 및 포인트</a:t>
            </a:r>
            <a:r>
              <a:rPr lang="en-US" altLang="ko-KR" sz="1000"/>
              <a:t>] </a:t>
            </a:r>
            <a:r>
              <a:rPr lang="ko-KR" altLang="en-US" sz="1000"/>
              <a:t>포인트 문의드립니다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5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1" name="TextBox 9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  <a:endParaRPr lang="ko-KR" altLang="en-US" sz="700"/>
          </a:p>
        </p:txBody>
      </p:sp>
      <p:sp>
        <p:nvSpPr>
          <p:cNvPr id="92" name="TextBox 91"/>
          <p:cNvSpPr txBox="1"/>
          <p:nvPr/>
        </p:nvSpPr>
        <p:spPr>
          <a:xfrm>
            <a:off x="3232150" y="3316178"/>
            <a:ext cx="3439914" cy="1871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포인트를 사용해서 영화를 예매했는데 취소하면 포인트도 다시 돌아오나요</a:t>
            </a:r>
            <a:r>
              <a:rPr lang="en-US" altLang="ko-KR" sz="700"/>
              <a:t>?</a:t>
            </a:r>
            <a:endParaRPr lang="ko-KR" altLang="en-US" sz="70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6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7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7" name="TextBox 96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2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답변일</a:t>
            </a:r>
            <a:r>
              <a:rPr lang="ko-KR" altLang="en-US" sz="700"/>
              <a:t> </a:t>
            </a:r>
            <a:r>
              <a:rPr lang="en-US" altLang="ko-KR" sz="700"/>
              <a:t>2023.07.01</a:t>
            </a:r>
            <a:endParaRPr lang="en-US" altLang="ko-KR" sz="700"/>
          </a:p>
          <a:p>
            <a:pPr lvl="0">
              <a:defRPr/>
            </a:pPr>
            <a:endParaRPr lang="en-US" altLang="ko-KR" sz="700"/>
          </a:p>
          <a:p>
            <a:pPr lvl="0">
              <a:defRPr/>
            </a:pPr>
            <a:r>
              <a:rPr lang="ko-KR" altLang="en-US" sz="700"/>
              <a:t>네</a:t>
            </a:r>
            <a:r>
              <a:rPr lang="en-US" altLang="ko-KR" sz="700"/>
              <a:t>. </a:t>
            </a:r>
            <a:r>
              <a:rPr lang="ko-KR" altLang="en-US" sz="700"/>
              <a:t>포인트를 사용해 영화를 예매하거나 스토어에서 구매 후 환불 시 포인트는 다시 돌아갑니다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2" name="그룹 31"/>
          <p:cNvGrpSpPr/>
          <p:nvPr/>
        </p:nvGrpSpPr>
        <p:grpSpPr>
          <a:xfrm rot="0">
            <a:off x="5153306" y="5388604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35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3040786" y="4422985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15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답변완료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선택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리스트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해당 회원 마이 페이지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정지 버튼 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이용정지 해제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리스트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2975974" y="2986412"/>
          <a:ext cx="5389550" cy="200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/>
                <a:gridCol w="843465"/>
                <a:gridCol w="720080"/>
                <a:gridCol w="1254754"/>
                <a:gridCol w="939433"/>
                <a:gridCol w="939433"/>
              </a:tblGrid>
              <a:tr h="297504"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회원목록</a:t>
                      </a:r>
                      <a:endParaRPr lang="en-US" altLang="ko-KR" sz="11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 marL="91440" marR="91440"/>
                </a:tc>
              </a:tr>
              <a:tr h="32439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회원번호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회원아이디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이름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이메일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가입일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aaa111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홍길동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aaa111@naver.com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bbb222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성춘향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bbb222@naver.com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ccc333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이몽룡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ccc333@naver.com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ddd444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변학도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ddd444@naver.com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757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eee555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김상재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eee555@naver.com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913577" y="2683658"/>
            <a:ext cx="415498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선택       ▼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88017" y="3630216"/>
            <a:ext cx="404423" cy="215979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88017" y="3910059"/>
            <a:ext cx="40442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88017" y="4180073"/>
            <a:ext cx="404423" cy="21857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88017" y="4459916"/>
            <a:ext cx="40442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88017" y="4732473"/>
            <a:ext cx="404423" cy="21862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해제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11540" y="510248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670749" y="5102480"/>
            <a:ext cx="240177" cy="22009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0" name="TextBox 39"/>
          <p:cNvSpPr txBox="1"/>
          <p:nvPr/>
        </p:nvSpPr>
        <p:spPr>
          <a:xfrm>
            <a:off x="5429878" y="5102480"/>
            <a:ext cx="252737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1" name="TextBox 40"/>
          <p:cNvSpPr txBox="1"/>
          <p:nvPr/>
        </p:nvSpPr>
        <p:spPr>
          <a:xfrm>
            <a:off x="5181092" y="5102480"/>
            <a:ext cx="253873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2" name="TextBox 41"/>
          <p:cNvSpPr txBox="1"/>
          <p:nvPr/>
        </p:nvSpPr>
        <p:spPr>
          <a:xfrm>
            <a:off x="5903192" y="5102480"/>
            <a:ext cx="264816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3" name="그룹 42"/>
          <p:cNvGrpSpPr/>
          <p:nvPr/>
        </p:nvGrpSpPr>
        <p:grpSpPr>
          <a:xfrm rot="0">
            <a:off x="4655840" y="3008801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57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5883200" y="269555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70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8003508" y="2468214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133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3638711" y="3630216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36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7412513" y="363021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17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5550065" y="4887036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68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7420459" y="4721680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335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회원가입페이지 설명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필요한 개인정보를 작성하는 양식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중복확인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4355" y="1404624"/>
            <a:ext cx="5856595" cy="375811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3831164" y="1627452"/>
            <a:ext cx="240772" cy="229696"/>
            <a:chOff x="283304" y="1719603"/>
            <a:chExt cx="240772" cy="229696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1631442" y="2094177"/>
            <a:ext cx="248646" cy="229696"/>
            <a:chOff x="283304" y="1719603"/>
            <a:chExt cx="248646" cy="229696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83304" y="1733855"/>
              <a:ext cx="24864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4469327" y="4561152"/>
            <a:ext cx="213163" cy="229696"/>
            <a:chOff x="283304" y="1719603"/>
            <a:chExt cx="213163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17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1" name=""/>
          <p:cNvSpPr/>
          <p:nvPr/>
        </p:nvSpPr>
        <p:spPr>
          <a:xfrm>
            <a:off x="3831164" y="2323873"/>
            <a:ext cx="758549" cy="313028"/>
          </a:xfrm>
          <a:prstGeom prst="rect">
            <a:avLst/>
          </a:prstGeom>
          <a:solidFill>
            <a:srgbClr val="4aa8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000"/>
              <a:t>중복확인</a:t>
            </a:r>
            <a:endParaRPr lang="ko-KR" altLang="en-US" sz="1000"/>
          </a:p>
        </p:txBody>
      </p:sp>
      <p:grpSp>
        <p:nvGrpSpPr>
          <p:cNvPr id="32" name="그룹 7"/>
          <p:cNvGrpSpPr/>
          <p:nvPr/>
        </p:nvGrpSpPr>
        <p:grpSpPr>
          <a:xfrm rot="0">
            <a:off x="3582518" y="2323873"/>
            <a:ext cx="214147" cy="229696"/>
            <a:chOff x="283304" y="1719603"/>
            <a:chExt cx="214147" cy="229696"/>
          </a:xfrm>
        </p:grpSpPr>
        <p:sp>
          <p:nvSpPr>
            <p:cNvPr id="33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83304" y="1733855"/>
              <a:ext cx="2427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5" name=""/>
          <p:cNvSpPr/>
          <p:nvPr/>
        </p:nvSpPr>
        <p:spPr>
          <a:xfrm>
            <a:off x="3092390" y="2094177"/>
            <a:ext cx="1590100" cy="22969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r">
              <a:defRPr/>
            </a:pPr>
            <a:r>
              <a:rPr lang="ko-KR" altLang="en-US" sz="800">
                <a:solidFill>
                  <a:srgbClr val="008000"/>
                </a:solidFill>
              </a:rPr>
              <a:t>사용 가능한 아이디입니다</a:t>
            </a:r>
            <a:endParaRPr lang="ko-KR" altLang="en-US" sz="800">
              <a:solidFill>
                <a:srgbClr val="008000"/>
              </a:solidFill>
            </a:endParaRP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3"/>
          <a:srcRect l="1930" t="49940" r="50000" b="17320"/>
          <a:stretch>
            <a:fillRect/>
          </a:stretch>
        </p:blipFill>
        <p:spPr>
          <a:xfrm>
            <a:off x="1857468" y="2668443"/>
            <a:ext cx="2815184" cy="1230476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1880088" y="3898919"/>
            <a:ext cx="2695820" cy="53820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8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회원 상세 보기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22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페이지인 마이 페이지 화면 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071664" y="2276872"/>
            <a:ext cx="233987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aaa111</a:t>
            </a:r>
            <a:r>
              <a:rPr lang="ko-KR" altLang="en-US" sz="1600">
                <a:solidFill>
                  <a:schemeClr val="tx1"/>
                </a:solidFill>
              </a:rPr>
              <a:t>님 마이 페이지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 rot="0">
            <a:off x="2956862" y="2331921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92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1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회원 마이페이지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페이지 리스트 목록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전체보기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이벤트 보기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관련 이벤트 보기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시사회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무대인사 관련 이벤트 보기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이벤트 더 보기 클릭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 b="30400"/>
          <a:stretch>
            <a:fillRect/>
          </a:stretch>
        </p:blipFill>
        <p:spPr>
          <a:xfrm>
            <a:off x="2937802" y="2924945"/>
            <a:ext cx="5462453" cy="30127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 l="620"/>
          <a:stretch>
            <a:fillRect/>
          </a:stretch>
        </p:blipFill>
        <p:spPr>
          <a:xfrm>
            <a:off x="2937841" y="2564904"/>
            <a:ext cx="5462415" cy="4082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9856" y="2621143"/>
            <a:ext cx="514660" cy="2344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6096000" y="2621143"/>
            <a:ext cx="514660" cy="2344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7184829" y="2641858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  <a:endParaRPr lang="ko-KR" altLang="en-US" sz="900"/>
          </a:p>
        </p:txBody>
      </p:sp>
      <p:sp>
        <p:nvSpPr>
          <p:cNvPr id="22" name="TextBox 21"/>
          <p:cNvSpPr txBox="1"/>
          <p:nvPr/>
        </p:nvSpPr>
        <p:spPr>
          <a:xfrm>
            <a:off x="7536160" y="2314327"/>
            <a:ext cx="775354" cy="21741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5903607" y="263273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57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 rot="0">
            <a:off x="7226676" y="2315506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66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3256257" y="263896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51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4559084" y="2639515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723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2935723" y="225552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18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6992436" y="263429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275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7655426" y="305420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651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029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전체 보기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 보기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검색기능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전체보기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기능을 활용할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 l="2010" t="22570"/>
          <a:stretch>
            <a:fillRect/>
          </a:stretch>
        </p:blipFill>
        <p:spPr>
          <a:xfrm>
            <a:off x="2999656" y="2545158"/>
            <a:ext cx="5364000" cy="4262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789252" y="2606715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6096000" y="2564904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7184829" y="2564904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  <a:endParaRPr lang="ko-KR" altLang="en-US" sz="90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24100"/>
          <a:stretch>
            <a:fillRect/>
          </a:stretch>
        </p:blipFill>
        <p:spPr>
          <a:xfrm>
            <a:off x="2975910" y="2952679"/>
            <a:ext cx="5386275" cy="29960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7536160" y="2262064"/>
            <a:ext cx="775354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4583014" y="260338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23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 rot="0">
            <a:off x="6888088" y="2997510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23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205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유형별 보기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썸네일 사진 파일 업로드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입력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등록에 관한 내용을 입력하는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60167" y="2850772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 구분                                                                   ▼</a:t>
            </a:r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60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368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60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89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77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368080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158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  <a:endParaRPr lang="ko-KR" altLang="en-US" sz="110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 rot="0">
            <a:off x="3247694" y="28533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 rot="0">
            <a:off x="3247694" y="32224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 rot="0">
            <a:off x="3232713" y="3527912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0">
            <a:off x="3900412" y="3855251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86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 rot="0">
            <a:off x="3230693" y="418448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21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 rot="0">
            <a:off x="7488199" y="54841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7935278" y="5486157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28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상세보기 제목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 b="18000"/>
          <a:stretch>
            <a:fillRect/>
          </a:stretch>
        </p:blipFill>
        <p:spPr>
          <a:xfrm>
            <a:off x="2978320" y="2683657"/>
            <a:ext cx="5493943" cy="325404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863025" y="2971080"/>
            <a:ext cx="415498" cy="217890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2793981" y="2794590"/>
            <a:ext cx="240772" cy="215444"/>
            <a:chOff x="292829" y="1695755"/>
            <a:chExt cx="240772" cy="215444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7566793" y="296940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942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2053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구분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썸네일 파일 수정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취소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수정 페이지 입니다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196752"/>
            <a:ext cx="6831740" cy="5328592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208947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49126" y="6165304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00836" y="6165304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368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68080" y="224295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60167" y="2274708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                                                                          ▼</a:t>
            </a:r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4160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여름방학 특집</a:t>
            </a:r>
            <a:r>
              <a:rPr lang="en-US" altLang="ko-KR" sz="1000"/>
              <a:t>!] </a:t>
            </a:r>
            <a:r>
              <a:rPr lang="ko-KR" altLang="en-US" sz="1000"/>
              <a:t>내 생애 첫 미술관 강연 안내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4160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91931" y="1969095"/>
            <a:ext cx="1330929" cy="267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1931" y="23488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91931" y="2701643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1931" y="3081428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91931" y="3468118"/>
            <a:ext cx="1330929" cy="26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368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6016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2023-07-27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8918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2023-08-19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77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3074" name="Picture 2" descr="C:\Users\김민경\Desktop\hIBADZgp0la2Ol95MU98BndSlJxrVSnd.jpg"/>
          <p:cNvPicPr>
            <a:picLocks noChangeAspect="1" noChangeArrowheads="1"/>
          </p:cNvPicPr>
          <p:nvPr/>
        </p:nvPicPr>
        <p:blipFill rotWithShape="1">
          <a:blip r:embed="rId4"/>
          <a:srcRect b="89860"/>
          <a:stretch>
            <a:fillRect/>
          </a:stretch>
        </p:blipFill>
        <p:spPr>
          <a:xfrm>
            <a:off x="4282595" y="3728176"/>
            <a:ext cx="3774280" cy="2365162"/>
          </a:xfrm>
          <a:prstGeom prst="rect">
            <a:avLst/>
          </a:prstGeom>
          <a:noFill/>
        </p:spPr>
      </p:pic>
      <p:sp>
        <p:nvSpPr>
          <p:cNvPr id="44" name="직사각형 43"/>
          <p:cNvSpPr/>
          <p:nvPr/>
        </p:nvSpPr>
        <p:spPr>
          <a:xfrm>
            <a:off x="3393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60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이벤트썸네일</a:t>
            </a:r>
            <a:r>
              <a:rPr lang="en-US" altLang="ko-KR" sz="1000"/>
              <a:t>.jpg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3232713" y="2293495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 rot="0">
            <a:off x="3235152" y="2653177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71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 rot="0">
            <a:off x="3232713" y="296758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0">
            <a:off x="3967775" y="3276597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79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 rot="0">
            <a:off x="3241422" y="361843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91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 rot="0">
            <a:off x="7488199" y="5935114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7919923" y="5937183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87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075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전체보기 페이지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기프트 카드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티켓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팝콘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음료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굿즈 메뉴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해당 메뉴 상품 더 보기 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보기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스토어를 유형별로 볼 수 있고 상품 등록을 할 수 있는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62535" y="2625161"/>
            <a:ext cx="5437721" cy="4163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4061" y="2755226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기프트 카드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3469844" y="2772461"/>
            <a:ext cx="439898" cy="235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</a:t>
            </a:r>
            <a:endParaRPr lang="ko-KR" altLang="en-US" sz="100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/>
          <a:srcRect b="41610"/>
          <a:stretch>
            <a:fillRect/>
          </a:stretch>
        </p:blipFill>
        <p:spPr>
          <a:xfrm>
            <a:off x="3037938" y="3018682"/>
            <a:ext cx="5290310" cy="29190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6096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티켓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7502182" y="2308093"/>
            <a:ext cx="66645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7225407" y="2292560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790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 rot="0">
            <a:off x="3264736" y="2789027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61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4471668" y="279101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89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5890985" y="278784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8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7089678" y="2788966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7724999" y="3094221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361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2847918" y="3340442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38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4100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전체 보기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 카드 메뉴 상품 전체 보기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메뉴 상품 전체 보기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22861" y="2636912"/>
            <a:ext cx="5477396" cy="3917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4640140" y="2781508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기프트카드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3359696" y="2750731"/>
            <a:ext cx="57606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</a:t>
            </a:r>
            <a:endParaRPr lang="ko-KR" altLang="en-US" sz="100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/>
          <a:srcRect t="13250"/>
          <a:stretch>
            <a:fillRect/>
          </a:stretch>
        </p:blipFill>
        <p:spPr>
          <a:xfrm>
            <a:off x="2962535" y="3068960"/>
            <a:ext cx="5402366" cy="25106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096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티켓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7502182" y="2308093"/>
            <a:ext cx="66645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4415068" y="2792126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83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5123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유형 보기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상세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업로드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유형 구분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사용 유효 기간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이름 입력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가격 입력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상세 내용 입력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입력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취소 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622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버튼 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상품을 유형을 구분하여 정보를 입력하는 등록 화면입니다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등록을 할 수 있습니다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상품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49126" y="6150496"/>
            <a:ext cx="405239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00836" y="6150496"/>
            <a:ext cx="40585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25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72143" y="2760646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23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상품 구분                             ▼</a:t>
            </a:r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6027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07118" y="4808661"/>
            <a:ext cx="4785497" cy="12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73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이용안내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56013" y="380054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가격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27332" y="3849227"/>
            <a:ext cx="2165284" cy="2350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원</a:t>
            </a:r>
            <a:endParaRPr lang="ko-KR" altLang="en-US" sz="1000"/>
          </a:p>
        </p:txBody>
      </p:sp>
      <p:sp>
        <p:nvSpPr>
          <p:cNvPr id="43" name="TextBox 4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404565" y="3147621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유효기간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24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일</a:t>
            </a:r>
            <a:endParaRPr lang="ko-KR" altLang="en-US" sz="1000"/>
          </a:p>
        </p:txBody>
      </p:sp>
      <p:sp>
        <p:nvSpPr>
          <p:cNvPr id="54" name="직사각형 53"/>
          <p:cNvSpPr/>
          <p:nvPr/>
        </p:nvSpPr>
        <p:spPr>
          <a:xfrm>
            <a:off x="538426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27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07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u="sng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  <a:endParaRPr lang="ko-KR" altLang="en-US" sz="1400" u="sng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3071664" y="2327672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87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 rot="0">
            <a:off x="3642163" y="353686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0">
            <a:off x="5279326" y="2817222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3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 rot="0">
            <a:off x="5238206" y="3182962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 rot="0">
            <a:off x="5238206" y="348981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5238206" y="3848235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0">
            <a:off x="5246874" y="4212663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52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 rot="0">
            <a:off x="3218926" y="4561686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43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0">
            <a:off x="7488199" y="590352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 rot="0">
            <a:off x="7939236" y="5893121"/>
            <a:ext cx="296876" cy="215444"/>
            <a:chOff x="292829" y="1695755"/>
            <a:chExt cx="296876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30560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 안내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후 취소 안내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구매 후 취소 상세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 할 수 있고 다양한 정보가 보여지는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57940"/>
          <a:stretch>
            <a:fillRect/>
          </a:stretch>
        </p:blipFill>
        <p:spPr>
          <a:xfrm>
            <a:off x="2964376" y="2574699"/>
            <a:ext cx="5412746" cy="19344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5375920" y="309422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5375920" y="3547782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7502182" y="2653846"/>
            <a:ext cx="666458" cy="220799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75920" y="4158080"/>
            <a:ext cx="180019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/>
          <a:srcRect b="53730"/>
          <a:stretch>
            <a:fillRect/>
          </a:stretch>
        </p:blipFill>
        <p:spPr>
          <a:xfrm>
            <a:off x="2937841" y="4539705"/>
            <a:ext cx="5395534" cy="139800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1" name="그룹 30"/>
          <p:cNvGrpSpPr/>
          <p:nvPr/>
        </p:nvGrpSpPr>
        <p:grpSpPr>
          <a:xfrm rot="0">
            <a:off x="7193262" y="2653846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19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5194997" y="330848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9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5194997" y="375756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9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2733307" y="46729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4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6148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비회원예매확인 페이지 설명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확인을 위해 필요한 필수 정보 기입 양식</a:t>
                      </a:r>
                      <a:endParaRPr lang="ko-KR" altLang="en-US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예매확인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47469"/>
            <a:ext cx="5458587" cy="438211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 rot="0">
            <a:off x="3387150" y="1397238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 rot="0">
            <a:off x="1842706" y="2044938"/>
            <a:ext cx="220409" cy="220107"/>
            <a:chOff x="283304" y="1719603"/>
            <a:chExt cx="220409" cy="220107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8984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 rot="0">
            <a:off x="3266764" y="5007213"/>
            <a:ext cx="215576" cy="220107"/>
            <a:chOff x="283304" y="1719603"/>
            <a:chExt cx="215576" cy="220107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83304" y="1733855"/>
              <a:ext cx="244151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 폼양식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유형을 구분한다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이름을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가격을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내용을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내용을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취소한다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저장한다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정보를 수정하는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저장이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상품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49126" y="6150496"/>
            <a:ext cx="405239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00836" y="6150496"/>
            <a:ext cx="40585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25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19460" y="275290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23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기프트 카드                          ▼</a:t>
            </a:r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6027332" y="3516487"/>
            <a:ext cx="2165284" cy="23445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기프트카드 </a:t>
            </a:r>
            <a:r>
              <a:rPr lang="en-US" altLang="ko-KR" sz="1000"/>
              <a:t>2</a:t>
            </a:r>
            <a:r>
              <a:rPr lang="ko-KR" altLang="en-US" sz="1000"/>
              <a:t>만원권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3407118" y="4808661"/>
            <a:ext cx="4785497" cy="11520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 </a:t>
            </a:r>
            <a:r>
              <a:rPr lang="ko-KR" altLang="en-US" sz="1000"/>
              <a:t>이용안내 </a:t>
            </a:r>
            <a:r>
              <a:rPr lang="en-US" altLang="ko-KR" sz="1000"/>
              <a:t>]</a:t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메가박스 온라인</a:t>
            </a:r>
            <a:r>
              <a:rPr lang="en-US" altLang="ko-KR" sz="1000"/>
              <a:t>(</a:t>
            </a:r>
            <a:r>
              <a:rPr lang="ko-KR" altLang="en-US" sz="1000"/>
              <a:t>홈페이지</a:t>
            </a:r>
            <a:r>
              <a:rPr lang="en-US" altLang="ko-KR" sz="1000"/>
              <a:t>/App)</a:t>
            </a:r>
            <a:r>
              <a:rPr lang="ko-KR" altLang="en-US" sz="1000"/>
              <a:t>에서 운영 하는 메가박스 모바일 금액권은 ㈜한국페이즈서비스를 통해 발행 및 운영 됩니다</a:t>
            </a:r>
            <a:r>
              <a:rPr lang="en-US" altLang="ko-KR" sz="1000"/>
              <a:t>.</a:t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본 모바일 금액권은 주중</a:t>
            </a:r>
            <a:r>
              <a:rPr lang="en-US" altLang="ko-KR" sz="1000"/>
              <a:t>/</a:t>
            </a:r>
            <a:r>
              <a:rPr lang="ko-KR" altLang="en-US" sz="1000"/>
              <a:t>주말 제한없이 사용이 가능하며</a:t>
            </a:r>
            <a:r>
              <a:rPr lang="en-US" altLang="ko-KR" sz="1000"/>
              <a:t>, </a:t>
            </a:r>
            <a:r>
              <a:rPr lang="ko-KR" altLang="en-US" sz="1000"/>
              <a:t>영화티켓</a:t>
            </a:r>
            <a:r>
              <a:rPr lang="en-US" altLang="ko-KR" sz="1000"/>
              <a:t>(</a:t>
            </a:r>
            <a:r>
              <a:rPr lang="ko-KR" altLang="en-US" sz="1000"/>
              <a:t>온</a:t>
            </a:r>
            <a:r>
              <a:rPr lang="en-US" altLang="ko-KR" sz="1000"/>
              <a:t>/</a:t>
            </a:r>
            <a:r>
              <a:rPr lang="ko-KR" altLang="en-US" sz="1000"/>
              <a:t>오프라인</a:t>
            </a:r>
            <a:r>
              <a:rPr lang="en-US" altLang="ko-KR" sz="1000"/>
              <a:t>) </a:t>
            </a:r>
            <a:r>
              <a:rPr lang="ko-KR" altLang="en-US" sz="1000"/>
              <a:t>및 매점</a:t>
            </a:r>
            <a:r>
              <a:rPr lang="en-US" altLang="ko-KR" sz="1000"/>
              <a:t>(</a:t>
            </a:r>
            <a:r>
              <a:rPr lang="ko-KR" altLang="en-US" sz="1000"/>
              <a:t>오프라인</a:t>
            </a:r>
            <a:r>
              <a:rPr lang="en-US" altLang="ko-KR" sz="1000"/>
              <a:t>)</a:t>
            </a:r>
            <a:r>
              <a:rPr lang="ko-KR" altLang="en-US" sz="1000"/>
              <a:t>에서 상품 구매 시 사용 가능합니다</a:t>
            </a:r>
            <a:r>
              <a:rPr lang="en-US" altLang="ko-KR" sz="1000"/>
              <a:t>.</a:t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본 모바일 금액권은 금액 분할 사용이 가능하며</a:t>
            </a:r>
            <a:r>
              <a:rPr lang="en-US" altLang="ko-KR" sz="1000"/>
              <a:t>, </a:t>
            </a:r>
            <a:r>
              <a:rPr lang="ko-KR" altLang="en-US" sz="1000"/>
              <a:t>사용 후 잔액은 유효기간 내 재사용이 가능합니다</a:t>
            </a:r>
            <a:r>
              <a:rPr lang="en-US" altLang="ko-KR" sz="1000"/>
              <a:t>..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73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이용안내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25914" y="381680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가격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27332" y="3849227"/>
            <a:ext cx="2165284" cy="2350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20000                                 </a:t>
            </a:r>
            <a:r>
              <a:rPr lang="ko-KR" altLang="en-US" sz="1000"/>
              <a:t>원</a:t>
            </a:r>
            <a:endParaRPr lang="ko-KR" altLang="en-US" sz="1000"/>
          </a:p>
        </p:txBody>
      </p:sp>
      <p:sp>
        <p:nvSpPr>
          <p:cNvPr id="43" name="TextBox 4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419460" y="3138548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유효기간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24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366                                     </a:t>
            </a:r>
            <a:r>
              <a:rPr lang="ko-KR" altLang="en-US" sz="1000"/>
              <a:t>일</a:t>
            </a:r>
            <a:endParaRPr lang="ko-KR" altLang="en-US" sz="1000"/>
          </a:p>
        </p:txBody>
      </p:sp>
      <p:sp>
        <p:nvSpPr>
          <p:cNvPr id="54" name="직사각형 53"/>
          <p:cNvSpPr/>
          <p:nvPr/>
        </p:nvSpPr>
        <p:spPr>
          <a:xfrm>
            <a:off x="536839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27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메가박스 기프트카드 </a:t>
            </a:r>
            <a:r>
              <a:rPr lang="en-US" altLang="ko-KR" sz="1000"/>
              <a:t>2</a:t>
            </a:r>
            <a:r>
              <a:rPr lang="ko-KR" altLang="en-US" sz="1000"/>
              <a:t>만원권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07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u="sng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  <a:endParaRPr lang="ko-KR" altLang="en-US" sz="1400" u="sng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/>
          <a:srcRect l="8180" t="16260" r="65330" b="57940"/>
          <a:stretch>
            <a:fillRect/>
          </a:stretch>
        </p:blipFill>
        <p:spPr>
          <a:xfrm>
            <a:off x="3550556" y="3087758"/>
            <a:ext cx="1433830" cy="118654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2" name="그룹 41"/>
          <p:cNvGrpSpPr/>
          <p:nvPr/>
        </p:nvGrpSpPr>
        <p:grpSpPr>
          <a:xfrm rot="0">
            <a:off x="5305191" y="280172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407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rot="0">
            <a:off x="5241321" y="3169577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12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 rot="0">
            <a:off x="5248005" y="3519798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41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 rot="0">
            <a:off x="5256317" y="385846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5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 rot="0">
            <a:off x="5264630" y="4216571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65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 rot="0">
            <a:off x="3224976" y="456168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78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 rot="0">
            <a:off x="7488199" y="5881819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 rot="0">
            <a:off x="7951843" y="5881819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53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이름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메인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전체보기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 보기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관리자로 로그이신 보이는 메인 화면입니다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686114" y="2919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4"/>
          <a:srcRect t="38580"/>
          <a:stretch>
            <a:fillRect/>
          </a:stretch>
        </p:blipFill>
        <p:spPr>
          <a:xfrm>
            <a:off x="2927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5"/>
          <a:srcRect t="63970" r="33260" b="16280"/>
          <a:stretch>
            <a:fillRect/>
          </a:stretch>
        </p:blipFill>
        <p:spPr>
          <a:xfrm>
            <a:off x="2992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6"/>
          <a:srcRect t="63970" r="33260" b="16280"/>
          <a:stretch>
            <a:fillRect/>
          </a:stretch>
        </p:blipFill>
        <p:spPr>
          <a:xfrm>
            <a:off x="5657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4432" y="4450447"/>
            <a:ext cx="475481" cy="186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"/>
              <a:t>1:1 </a:t>
            </a:r>
            <a:r>
              <a:rPr lang="ko-KR" altLang="en-US" sz="600"/>
              <a:t>문의</a:t>
            </a:r>
            <a:endParaRPr lang="ko-KR" altLang="en-US" sz="600"/>
          </a:p>
        </p:txBody>
      </p:sp>
      <p:sp>
        <p:nvSpPr>
          <p:cNvPr id="154" name="TextBox 153"/>
          <p:cNvSpPr txBox="1"/>
          <p:nvPr/>
        </p:nvSpPr>
        <p:spPr>
          <a:xfrm>
            <a:off x="5694432" y="4608093"/>
            <a:ext cx="1049640" cy="1429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55" name="TextBox 154"/>
          <p:cNvSpPr txBox="1"/>
          <p:nvPr/>
        </p:nvSpPr>
        <p:spPr>
          <a:xfrm>
            <a:off x="5694432" y="4774927"/>
            <a:ext cx="1265664" cy="1475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7"/>
          <a:srcRect t="70710" r="33260" b="16280"/>
          <a:stretch>
            <a:fillRect/>
          </a:stretch>
        </p:blipFill>
        <p:spPr>
          <a:xfrm>
            <a:off x="2992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8"/>
          <a:srcRect t="70710" r="33260" b="24090"/>
          <a:stretch>
            <a:fillRect/>
          </a:stretch>
        </p:blipFill>
        <p:spPr>
          <a:xfrm>
            <a:off x="2992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9"/>
          <a:srcRect t="70710" r="33260" b="16280"/>
          <a:stretch>
            <a:fillRect/>
          </a:stretch>
        </p:blipFill>
        <p:spPr>
          <a:xfrm>
            <a:off x="5654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0"/>
          <a:srcRect t="70710" r="33260" b="24090"/>
          <a:stretch>
            <a:fillRect/>
          </a:stretch>
        </p:blipFill>
        <p:spPr>
          <a:xfrm>
            <a:off x="5654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5694432" y="4943265"/>
            <a:ext cx="1265664" cy="1411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환불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7" name="TextBox 166"/>
          <p:cNvSpPr txBox="1"/>
          <p:nvPr/>
        </p:nvSpPr>
        <p:spPr>
          <a:xfrm>
            <a:off x="5694432" y="5103604"/>
            <a:ext cx="1265664" cy="1427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상영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8" name="TextBox 167"/>
          <p:cNvSpPr txBox="1"/>
          <p:nvPr/>
        </p:nvSpPr>
        <p:spPr>
          <a:xfrm>
            <a:off x="5694432" y="5274699"/>
            <a:ext cx="1265664" cy="1431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</a:t>
            </a:r>
            <a:r>
              <a:rPr lang="ko-KR" altLang="en-US" sz="400"/>
              <a:t>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11"/>
          <a:srcRect l="91210" t="28230" r="1030" b="64620"/>
          <a:stretch>
            <a:fillRect/>
          </a:stretch>
        </p:blipFill>
        <p:spPr>
          <a:xfrm>
            <a:off x="7729097" y="2183776"/>
            <a:ext cx="527144" cy="305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6839710" y="185342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30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1631504" y="257593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1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1607385" y="2942210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61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1624118" y="3301415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84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1631504" y="3682070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1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7452322" y="2213038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5165628" y="4402969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7832312" y="439960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0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70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 및 왼쪽 메뉴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순위 리스트 목록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순위 리스트 목록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포함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더 보기 클릭 시 나오는 화면입니다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27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39380"/>
          <a:stretch>
            <a:fillRect/>
          </a:stretch>
        </p:blipFill>
        <p:spPr>
          <a:xfrm>
            <a:off x="3110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t="26600" r="76980" b="64700"/>
          <a:stretch>
            <a:fillRect/>
          </a:stretch>
        </p:blipFill>
        <p:spPr>
          <a:xfrm>
            <a:off x="3008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60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78776" y="2550096"/>
            <a:ext cx="415498" cy="21977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 rot="0">
            <a:off x="2783453" y="2545158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16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 rot="0">
            <a:off x="3854589" y="2333077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 rot="0">
            <a:off x="6647317" y="2545158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49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205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플랫폼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박스오피스 확인 페이지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소개를 작성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소개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목록을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수정할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지점관리자가 자신의 지점을 관리하고 상영관을 등록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/>
                <a:gridCol w="1139734"/>
                <a:gridCol w="1028822"/>
                <a:gridCol w="1084277"/>
                <a:gridCol w="1084277"/>
              </a:tblGrid>
              <a:tr h="310105"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 marL="91440" marR="91440"/>
                </a:tc>
              </a:tr>
              <a:tr h="27362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  <a:endParaRPr lang="ko-KR" altLang="en-US" sz="1000"/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  <a:endParaRPr lang="ko-KR" altLang="en-US" sz="1000"/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  <a:endParaRPr lang="ko-KR" altLang="en-US" sz="1000"/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3249634" y="2213492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223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2985708" y="3152441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89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7751375" y="2936997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581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3047535" y="376639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430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7101848" y="4583254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7642" cy="2059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7130696" y="5574292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73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 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열을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등록하는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/>
                <a:gridCol w="1139734"/>
                <a:gridCol w="1028822"/>
                <a:gridCol w="1084277"/>
                <a:gridCol w="1084277"/>
              </a:tblGrid>
              <a:tr h="310105"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 marL="91440" marR="91440"/>
                </a:tc>
              </a:tr>
              <a:tr h="27362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  <a:endParaRPr lang="ko-KR" altLang="en-US" sz="1000"/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  <a:endParaRPr lang="ko-KR" altLang="en-US" sz="1000"/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  <a:endParaRPr lang="ko-KR" altLang="en-US" sz="1000"/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503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151784" y="316245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상영관등록</a:t>
            </a:r>
            <a:endParaRPr lang="ko-KR" altLang="en-US" sz="1600"/>
          </a:p>
        </p:txBody>
      </p:sp>
      <p:sp>
        <p:nvSpPr>
          <p:cNvPr id="45" name="TextBox 44"/>
          <p:cNvSpPr txBox="1"/>
          <p:nvPr/>
        </p:nvSpPr>
        <p:spPr>
          <a:xfrm>
            <a:off x="3647728" y="3532459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상영관명</a:t>
            </a:r>
            <a:endParaRPr lang="ko-KR" altLang="en-US" sz="1000"/>
          </a:p>
        </p:txBody>
      </p:sp>
      <p:sp>
        <p:nvSpPr>
          <p:cNvPr id="46" name="TextBox 45"/>
          <p:cNvSpPr txBox="1"/>
          <p:nvPr/>
        </p:nvSpPr>
        <p:spPr>
          <a:xfrm>
            <a:off x="3647728" y="38149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행</a:t>
            </a:r>
            <a:endParaRPr lang="ko-KR" altLang="en-US" sz="1000"/>
          </a:p>
        </p:txBody>
      </p:sp>
      <p:sp>
        <p:nvSpPr>
          <p:cNvPr id="47" name="TextBox 46"/>
          <p:cNvSpPr txBox="1"/>
          <p:nvPr/>
        </p:nvSpPr>
        <p:spPr>
          <a:xfrm>
            <a:off x="3647728" y="4097531"/>
            <a:ext cx="720080" cy="23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열</a:t>
            </a:r>
            <a:endParaRPr lang="ko-KR" altLang="en-US" sz="1000"/>
          </a:p>
        </p:txBody>
      </p:sp>
      <p:sp>
        <p:nvSpPr>
          <p:cNvPr id="51" name="TextBox 50"/>
          <p:cNvSpPr txBox="1"/>
          <p:nvPr/>
        </p:nvSpPr>
        <p:spPr>
          <a:xfrm>
            <a:off x="5112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5112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5112017" y="40975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4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3570932" y="330969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47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 rot="0">
            <a:off x="5699646" y="4280985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 rot="0">
            <a:off x="6180072" y="4280985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5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등록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/>
                <a:gridCol w="1139734"/>
                <a:gridCol w="1028822"/>
                <a:gridCol w="1084277"/>
                <a:gridCol w="1084277"/>
              </a:tblGrid>
              <a:tr h="310105"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 marL="91440" marR="91440"/>
                </a:tc>
              </a:tr>
              <a:tr h="27362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  <a:endParaRPr lang="ko-KR" altLang="en-US" sz="9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  <a:tr h="23713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  <a:endParaRPr lang="ko-KR" altLang="en-US" sz="1000"/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  <a:endParaRPr lang="ko-KR" altLang="en-US" sz="1000"/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  <a:endParaRPr lang="ko-KR" altLang="en-US" sz="1000"/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503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151784" y="316245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상영관수정</a:t>
            </a:r>
            <a:endParaRPr lang="ko-KR" altLang="en-US" sz="1600"/>
          </a:p>
        </p:txBody>
      </p:sp>
      <p:sp>
        <p:nvSpPr>
          <p:cNvPr id="45" name="TextBox 44"/>
          <p:cNvSpPr txBox="1"/>
          <p:nvPr/>
        </p:nvSpPr>
        <p:spPr>
          <a:xfrm>
            <a:off x="3647728" y="3532459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상영관명</a:t>
            </a:r>
            <a:endParaRPr lang="ko-KR" altLang="en-US" sz="1000"/>
          </a:p>
        </p:txBody>
      </p:sp>
      <p:sp>
        <p:nvSpPr>
          <p:cNvPr id="46" name="TextBox 45"/>
          <p:cNvSpPr txBox="1"/>
          <p:nvPr/>
        </p:nvSpPr>
        <p:spPr>
          <a:xfrm>
            <a:off x="3647728" y="38149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행</a:t>
            </a:r>
            <a:endParaRPr lang="ko-KR" altLang="en-US" sz="1000"/>
          </a:p>
        </p:txBody>
      </p:sp>
      <p:sp>
        <p:nvSpPr>
          <p:cNvPr id="47" name="TextBox 46"/>
          <p:cNvSpPr txBox="1"/>
          <p:nvPr/>
        </p:nvSpPr>
        <p:spPr>
          <a:xfrm>
            <a:off x="3647728" y="4097531"/>
            <a:ext cx="720080" cy="23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열</a:t>
            </a:r>
            <a:endParaRPr lang="ko-KR" altLang="en-US" sz="1000"/>
          </a:p>
        </p:txBody>
      </p:sp>
      <p:sp>
        <p:nvSpPr>
          <p:cNvPr id="51" name="TextBox 50"/>
          <p:cNvSpPr txBox="1"/>
          <p:nvPr/>
        </p:nvSpPr>
        <p:spPr>
          <a:xfrm>
            <a:off x="5112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</a:t>
            </a:r>
            <a:r>
              <a:rPr lang="ko-KR" altLang="en-US" sz="1000"/>
              <a:t>관</a:t>
            </a: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5112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5112017" y="4097531"/>
            <a:ext cx="1416031" cy="2344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4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열을 수정할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수정하는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 rot="0">
            <a:off x="3570932" y="3309697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47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5699646" y="4280985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 rot="0">
            <a:off x="6180072" y="4280985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5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수정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영화의 정보를 입력할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영화를 검색할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등록되어있는 영화들을 조회할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영화의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지점의 상영영화를 등록하고 조회하는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</a:tblGrid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91440" marR="91440"/>
                </a:tc>
              </a:tr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</a:tr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</a:tr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1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 선택                                                        ▼</a:t>
            </a:r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  <a:endParaRPr lang="ko-KR" altLang="en-US" sz="1000"/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검색</a:t>
            </a:r>
            <a:endParaRPr lang="ko-KR" altLang="en-US" sz="1000"/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  <a:endParaRPr lang="ko-KR" altLang="en-US" sz="1000"/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             ▼</a:t>
            </a:r>
            <a:endParaRPr lang="ko-KR" altLang="en-US" sz="1000"/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            ▼</a:t>
            </a:r>
            <a:endParaRPr lang="ko-KR" altLang="en-US" sz="1000"/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  <a:endParaRPr lang="ko-KR" altLang="en-US" sz="1000"/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  <a:endParaRPr lang="ko-KR" altLang="en-US" sz="1000"/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7:00~8:49(</a:t>
            </a:r>
            <a:r>
              <a:rPr lang="ko-KR" altLang="en-US" sz="600">
                <a:solidFill>
                  <a:schemeClr val="bg1"/>
                </a:solidFill>
              </a:rPr>
              <a:t>조조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  <a:endParaRPr lang="ko-KR" altLang="en-US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  <a:endParaRPr lang="ko-KR" altLang="en-US" sz="1000"/>
          </a:p>
        </p:txBody>
      </p:sp>
      <p:sp>
        <p:nvSpPr>
          <p:cNvPr id="6" name="직사각형 5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  <a:endParaRPr lang="ko-KR" altLang="en-US" sz="1000"/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타입선택     ▼</a:t>
            </a:r>
            <a:endParaRPr lang="ko-KR" altLang="en-US" sz="100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 rot="0">
            <a:off x="3239132" y="2138839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3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3271465" y="303810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89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 rot="0">
            <a:off x="3978927" y="3422037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6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 rot="0">
            <a:off x="2991605" y="422166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308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 rot="0">
            <a:off x="7433541" y="383136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932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0">
            <a:off x="5583657" y="482126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8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  <a:endParaRPr lang="ko-KR" altLang="en-US" sz="9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 관리 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검색한 키워드가 있는 영화들이 리스트로 보여진다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선택할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검색하는 모달창이다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</a:tblGrid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91440" marR="91440"/>
                </a:tc>
              </a:tr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</a:tr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</a:tr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2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 선택                                                        ▼</a:t>
            </a:r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  <a:endParaRPr lang="ko-KR" altLang="en-US" sz="1000"/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검색</a:t>
            </a:r>
            <a:endParaRPr lang="ko-KR" altLang="en-US" sz="1000"/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  <a:endParaRPr lang="ko-KR" altLang="en-US" sz="1000"/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             ▼</a:t>
            </a:r>
            <a:endParaRPr lang="ko-KR" altLang="en-US" sz="1000"/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            ▼</a:t>
            </a:r>
            <a:endParaRPr lang="ko-KR" altLang="en-US" sz="1000"/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  <a:endParaRPr lang="ko-KR" altLang="en-US" sz="1000"/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  <a:endParaRPr lang="ko-KR" altLang="en-US" sz="1000"/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3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  <a:endParaRPr lang="ko-KR" altLang="en-US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  <a:endParaRPr lang="ko-KR" altLang="en-US" sz="1000"/>
          </a:p>
        </p:txBody>
      </p:sp>
      <p:sp>
        <p:nvSpPr>
          <p:cNvPr id="6" name="직사각형 5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  <a:endParaRPr lang="ko-KR" altLang="en-US" sz="1000"/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타입선택     ▼</a:t>
            </a:r>
            <a:endParaRPr lang="ko-KR" altLang="en-US" sz="100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503712" y="2499124"/>
            <a:ext cx="3216610" cy="273007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151784" y="256490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영화 검색</a:t>
            </a:r>
            <a:endParaRPr lang="ko-KR" altLang="en-US" sz="1600"/>
          </a:p>
        </p:txBody>
      </p:sp>
      <p:sp>
        <p:nvSpPr>
          <p:cNvPr id="43" name="TextBox 42"/>
          <p:cNvSpPr txBox="1"/>
          <p:nvPr/>
        </p:nvSpPr>
        <p:spPr>
          <a:xfrm>
            <a:off x="4026518" y="3107765"/>
            <a:ext cx="1672562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  <a:endParaRPr lang="ko-KR" altLang="en-US" sz="1000"/>
          </a:p>
        </p:txBody>
      </p:sp>
      <p:sp>
        <p:nvSpPr>
          <p:cNvPr id="44" name="TextBox 43"/>
          <p:cNvSpPr txBox="1"/>
          <p:nvPr/>
        </p:nvSpPr>
        <p:spPr>
          <a:xfrm>
            <a:off x="5809986" y="3116078"/>
            <a:ext cx="432048" cy="215767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  <a:endParaRPr lang="ko-KR" altLang="en-US" sz="900">
              <a:solidFill>
                <a:schemeClr val="bg1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3630491" y="3527172"/>
          <a:ext cx="2963052" cy="50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0763"/>
                <a:gridCol w="740763"/>
                <a:gridCol w="740763"/>
                <a:gridCol w="740763"/>
              </a:tblGrid>
              <a:tr h="25300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영화명</a:t>
                      </a:r>
                      <a:endParaRPr lang="ko-KR" altLang="en-US" sz="8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러닝타임</a:t>
                      </a:r>
                      <a:endParaRPr lang="ko-KR" altLang="en-US" sz="8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개봉일</a:t>
                      </a:r>
                      <a:endParaRPr lang="ko-KR" altLang="en-US" sz="8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91440" marR="91440" anchor="ctr"/>
                </a:tc>
              </a:tr>
              <a:tr h="25300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엘리멘탈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109</a:t>
                      </a:r>
                      <a:r>
                        <a:rPr lang="ko-KR" altLang="en-US" sz="600"/>
                        <a:t>분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2023-06-14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600"/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6069786" y="3810686"/>
            <a:ext cx="385889" cy="187909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>
                <a:solidFill>
                  <a:schemeClr val="bg1"/>
                </a:solidFill>
              </a:rPr>
              <a:t>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 rot="0">
            <a:off x="3770938" y="3109758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48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 rot="0">
            <a:off x="3540015" y="3544414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71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 rot="0">
            <a:off x="6129167" y="35897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87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930947" y="4926754"/>
            <a:ext cx="385889" cy="200055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>
                <a:solidFill>
                  <a:schemeClr val="bg1"/>
                </a:solidFill>
              </a:rPr>
              <a:t>닫기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 rot="0">
            <a:off x="4655035" y="4925132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653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4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  <a:endParaRPr lang="ko-KR" altLang="en-US" sz="9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상영가능영화 검색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등록한 영화의 상영정보를 수정할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상영영화를 수정하는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  <a:gridCol w="385152"/>
              </a:tblGrid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 marL="91440" marR="91440"/>
                </a:tc>
              </a:tr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</a:tr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</a:tr>
              <a:tr h="33210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1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</a:t>
            </a:r>
            <a:r>
              <a:rPr lang="ko-KR" altLang="en-US" sz="1000"/>
              <a:t>관                                                                   ▼</a:t>
            </a:r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  <a:endParaRPr lang="ko-KR" altLang="en-US" sz="1000"/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  <a:endParaRPr lang="ko-KR" altLang="en-US" sz="1000"/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  <a:endParaRPr lang="ko-KR" altLang="en-US" sz="1000"/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7  </a:t>
            </a:r>
            <a:r>
              <a:rPr lang="ko-KR" altLang="en-US" sz="1000"/>
              <a:t>             ▼</a:t>
            </a:r>
            <a:endParaRPr lang="ko-KR" altLang="en-US" sz="1000"/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00 </a:t>
            </a:r>
            <a:r>
              <a:rPr lang="ko-KR" altLang="en-US" sz="1000"/>
              <a:t>            ▼</a:t>
            </a:r>
            <a:endParaRPr lang="ko-KR" altLang="en-US" sz="1000"/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  <a:endParaRPr lang="ko-KR" altLang="en-US" sz="1000"/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  <a:endParaRPr lang="ko-KR" altLang="en-US" sz="1000"/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7:00~8:49(</a:t>
            </a:r>
            <a:r>
              <a:rPr lang="ko-KR" altLang="en-US" sz="600">
                <a:solidFill>
                  <a:schemeClr val="bg1"/>
                </a:solidFill>
              </a:rPr>
              <a:t>조조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  <a:endParaRPr lang="ko-KR" altLang="en-US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  <a:endParaRPr lang="ko-KR" altLang="en-US" sz="1000"/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  <a:endParaRPr lang="ko-KR" altLang="en-US" sz="1000"/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2D/</a:t>
            </a:r>
            <a:r>
              <a:rPr lang="ko-KR" altLang="en-US" sz="1000"/>
              <a:t>자막     ▼</a:t>
            </a:r>
            <a:endParaRPr lang="ko-KR" altLang="en-US" sz="100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  <a:endParaRPr lang="en-US" altLang="ko-KR" sz="6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 rot="0">
            <a:off x="3271465" y="303810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89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 rot="0">
            <a:off x="7433541" y="383136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932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√</a:t>
            </a:r>
            <a:endParaRPr lang="ko-KR" altLang="en-US" sz="1000">
              <a:solidFill>
                <a:schemeClr val="tx1"/>
              </a:solidFill>
            </a:endParaRPr>
          </a:p>
        </p:txBody>
      </p:sp>
      <p:graphicFrame>
        <p:nvGraphicFramePr>
          <p:cNvPr id="11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  <a:endParaRPr lang="ko-KR" altLang="en-US" sz="9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 수정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653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공지사항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보기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공식 공지사항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 영화관 공지사항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지역 선택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 지역에 영화관 선택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273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상세 보기 가능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70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 기능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70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화면 입니다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등록과 검색이 가능합니다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3375150" y="2073375"/>
            <a:ext cx="4449042" cy="3597175"/>
            <a:chOff x="1851150" y="2132856"/>
            <a:chExt cx="4320480" cy="347819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/>
            <a:srcRect b="7190"/>
            <a:stretch>
              <a:fillRect/>
            </a:stretch>
          </p:blipFill>
          <p:spPr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9" name="직사각형 18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69145" y="2513215"/>
              <a:ext cx="504056" cy="154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28" y="3306331"/>
              <a:ext cx="50405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43128" y="3516674"/>
              <a:ext cx="504056" cy="155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3784997"/>
              <a:ext cx="504056" cy="1541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4462511"/>
              <a:ext cx="504056" cy="158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3128" y="5315196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  <a:endParaRPr lang="ko-KR" altLang="en-US" sz="500"/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5"/>
          <a:srcRect l="36150" t="24050" r="14670" b="8950"/>
          <a:stretch>
            <a:fillRect/>
          </a:stretch>
        </p:blipFill>
        <p:spPr>
          <a:xfrm>
            <a:off x="4542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6"/>
          <a:srcRect l="80920" t="24050" r="14670" b="8950"/>
          <a:stretch>
            <a:fillRect/>
          </a:stretch>
        </p:blipFill>
        <p:spPr>
          <a:xfrm>
            <a:off x="6594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4" name="직사각형 33"/>
          <p:cNvSpPr/>
          <p:nvPr/>
        </p:nvSpPr>
        <p:spPr>
          <a:xfrm>
            <a:off x="5246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05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6" name="TextBox 35"/>
          <p:cNvSpPr txBox="1"/>
          <p:nvPr/>
        </p:nvSpPr>
        <p:spPr>
          <a:xfrm>
            <a:off x="5264666" y="5661248"/>
            <a:ext cx="25602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7" name="TextBox 36"/>
          <p:cNvSpPr txBox="1"/>
          <p:nvPr/>
        </p:nvSpPr>
        <p:spPr>
          <a:xfrm>
            <a:off x="50158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8" name="TextBox 37"/>
          <p:cNvSpPr txBox="1"/>
          <p:nvPr/>
        </p:nvSpPr>
        <p:spPr>
          <a:xfrm>
            <a:off x="57379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39" name="TextBox 38"/>
          <p:cNvSpPr txBox="1"/>
          <p:nvPr/>
        </p:nvSpPr>
        <p:spPr>
          <a:xfrm>
            <a:off x="7193688" y="5709981"/>
            <a:ext cx="51775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 rot="0">
            <a:off x="1791249" y="3592065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3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1786631" y="39127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790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 rot="0">
            <a:off x="3302657" y="2132421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63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 rot="0">
            <a:off x="3864357" y="263079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6633" cy="2057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 rot="0">
            <a:off x="4660299" y="264318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12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 rot="0">
            <a:off x="5510373" y="225442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84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0">
            <a:off x="5236364" y="2761354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62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 rot="0">
            <a:off x="6163280" y="256975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32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 rot="0">
            <a:off x="7089828" y="259360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3394171" y="3254493"/>
            <a:ext cx="296876" cy="215444"/>
            <a:chOff x="292829" y="1695755"/>
            <a:chExt cx="296876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9771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0">
            <a:off x="4879026" y="5679605"/>
            <a:ext cx="296876" cy="215444"/>
            <a:chOff x="292829" y="1695755"/>
            <a:chExt cx="296876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987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 rot="0">
            <a:off x="6880909" y="5728925"/>
            <a:ext cx="296876" cy="215444"/>
            <a:chOff x="292829" y="1695755"/>
            <a:chExt cx="296876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3066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9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  <a:endParaRPr lang="ko-KR" altLang="en-US" sz="9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47469"/>
            <a:ext cx="5458587" cy="438211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 rot="0">
            <a:off x="3387150" y="1397238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 rot="0">
            <a:off x="1842706" y="2044938"/>
            <a:ext cx="240772" cy="229696"/>
            <a:chOff x="283304" y="1719603"/>
            <a:chExt cx="240772" cy="229696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8984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 rot="0">
            <a:off x="3266764" y="5007213"/>
            <a:ext cx="240772" cy="229696"/>
            <a:chOff x="283304" y="1719603"/>
            <a:chExt cx="240772" cy="229696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83304" y="1733855"/>
              <a:ext cx="244151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3" name=""/>
          <p:cNvSpPr/>
          <p:nvPr/>
        </p:nvSpPr>
        <p:spPr>
          <a:xfrm>
            <a:off x="2279523" y="2159786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예매코드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4" name=""/>
          <p:cNvSpPr/>
          <p:nvPr/>
        </p:nvSpPr>
        <p:spPr>
          <a:xfrm>
            <a:off x="2279523" y="2652926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영화명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5" name=""/>
          <p:cNvSpPr/>
          <p:nvPr/>
        </p:nvSpPr>
        <p:spPr>
          <a:xfrm>
            <a:off x="2279523" y="3139337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상영시간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6" name=""/>
          <p:cNvSpPr/>
          <p:nvPr/>
        </p:nvSpPr>
        <p:spPr>
          <a:xfrm>
            <a:off x="2279523" y="3650361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상영관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38" name=""/>
          <p:cNvSpPr/>
          <p:nvPr/>
        </p:nvSpPr>
        <p:spPr>
          <a:xfrm>
            <a:off x="2999613" y="4725162"/>
            <a:ext cx="3096387" cy="1099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9" name="그림 4"/>
          <p:cNvPicPr>
            <a:picLocks noChangeAspect="1"/>
          </p:cNvPicPr>
          <p:nvPr/>
        </p:nvPicPr>
        <p:blipFill rotWithShape="1">
          <a:blip r:embed="rId3"/>
          <a:srcRect l="40330" t="61210" r="40470" b="11260"/>
          <a:stretch>
            <a:fillRect/>
          </a:stretch>
        </p:blipFill>
        <p:spPr>
          <a:xfrm>
            <a:off x="4211954" y="4879255"/>
            <a:ext cx="720090" cy="485612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3488486" y="2092563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CO2023070502201</a:t>
            </a:r>
            <a:endParaRPr lang="en-US" altLang="ko-KR" b="1">
              <a:solidFill>
                <a:schemeClr val="dk1"/>
              </a:solidFill>
            </a:endParaRPr>
          </a:p>
        </p:txBody>
      </p:sp>
      <p:sp>
        <p:nvSpPr>
          <p:cNvPr id="42" name=""/>
          <p:cNvSpPr/>
          <p:nvPr/>
        </p:nvSpPr>
        <p:spPr>
          <a:xfrm>
            <a:off x="3482400" y="2585703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엘리멘탈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43" name=""/>
          <p:cNvSpPr/>
          <p:nvPr/>
        </p:nvSpPr>
        <p:spPr>
          <a:xfrm>
            <a:off x="3491925" y="3081639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2023</a:t>
            </a:r>
            <a:r>
              <a:rPr lang="ko-KR" altLang="en-US" sz="1000">
                <a:solidFill>
                  <a:schemeClr val="dk1"/>
                </a:solidFill>
              </a:rPr>
              <a:t>년</a:t>
            </a:r>
            <a:r>
              <a:rPr lang="en-US" altLang="ko-KR" sz="1000">
                <a:solidFill>
                  <a:schemeClr val="dk1"/>
                </a:solidFill>
              </a:rPr>
              <a:t>07</a:t>
            </a:r>
            <a:r>
              <a:rPr lang="ko-KR" altLang="en-US" sz="1000">
                <a:solidFill>
                  <a:schemeClr val="dk1"/>
                </a:solidFill>
              </a:rPr>
              <a:t>월</a:t>
            </a:r>
            <a:r>
              <a:rPr lang="en-US" altLang="ko-KR" sz="1000">
                <a:solidFill>
                  <a:schemeClr val="dk1"/>
                </a:solidFill>
              </a:rPr>
              <a:t>07</a:t>
            </a:r>
            <a:r>
              <a:rPr lang="ko-KR" altLang="en-US" sz="1000">
                <a:solidFill>
                  <a:schemeClr val="dk1"/>
                </a:solidFill>
              </a:rPr>
              <a:t>일 </a:t>
            </a:r>
            <a:r>
              <a:rPr lang="en-US" altLang="ko-KR" sz="1000">
                <a:solidFill>
                  <a:schemeClr val="dk1"/>
                </a:solidFill>
              </a:rPr>
              <a:t>16:00~18:00</a:t>
            </a:r>
            <a:endParaRPr lang="en-US" altLang="ko-KR" sz="1000">
              <a:solidFill>
                <a:schemeClr val="dk1"/>
              </a:solidFill>
            </a:endParaRPr>
          </a:p>
        </p:txBody>
      </p:sp>
      <p:sp>
        <p:nvSpPr>
          <p:cNvPr id="44" name=""/>
          <p:cNvSpPr/>
          <p:nvPr/>
        </p:nvSpPr>
        <p:spPr>
          <a:xfrm>
            <a:off x="3491925" y="3573887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DW</a:t>
            </a:r>
            <a:r>
              <a:rPr lang="ko-KR" altLang="en-US" sz="1000">
                <a:solidFill>
                  <a:schemeClr val="dk1"/>
                </a:solidFill>
              </a:rPr>
              <a:t>대전점 </a:t>
            </a:r>
            <a:r>
              <a:rPr lang="en-US" altLang="ko-KR" sz="1000">
                <a:solidFill>
                  <a:schemeClr val="dk1"/>
                </a:solidFill>
              </a:rPr>
              <a:t>1</a:t>
            </a:r>
            <a:r>
              <a:rPr lang="ko-KR" altLang="en-US" sz="1000">
                <a:solidFill>
                  <a:schemeClr val="dk1"/>
                </a:solidFill>
              </a:rPr>
              <a:t>관</a:t>
            </a:r>
            <a:endParaRPr lang="ko-KR" altLang="en-US" sz="1000">
              <a:solidFill>
                <a:schemeClr val="dk1"/>
              </a:solidFill>
            </a:endParaRPr>
          </a:p>
        </p:txBody>
      </p:sp>
      <p:sp>
        <p:nvSpPr>
          <p:cNvPr id="46" name=""/>
          <p:cNvSpPr/>
          <p:nvPr/>
        </p:nvSpPr>
        <p:spPr>
          <a:xfrm>
            <a:off x="2083478" y="4149090"/>
            <a:ext cx="4933028" cy="576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7" name="그림 2"/>
          <p:cNvPicPr>
            <a:picLocks noChangeAspect="1"/>
          </p:cNvPicPr>
          <p:nvPr/>
        </p:nvPicPr>
        <p:blipFill rotWithShape="1">
          <a:blip r:embed="rId4"/>
          <a:srcRect l="7660" t="51970" b="37940"/>
          <a:stretch>
            <a:fillRect/>
          </a:stretch>
        </p:blipFill>
        <p:spPr>
          <a:xfrm>
            <a:off x="2256459" y="4025265"/>
            <a:ext cx="5040630" cy="442129"/>
          </a:xfrm>
          <a:prstGeom prst="rect">
            <a:avLst/>
          </a:prstGeom>
        </p:spPr>
      </p:pic>
      <p:sp>
        <p:nvSpPr>
          <p:cNvPr id="48" name=""/>
          <p:cNvSpPr/>
          <p:nvPr/>
        </p:nvSpPr>
        <p:spPr>
          <a:xfrm>
            <a:off x="2278380" y="4101465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좌석번호</a:t>
            </a:r>
            <a:endParaRPr lang="ko-KR" altLang="en-US" sz="1000" b="1">
              <a:solidFill>
                <a:schemeClr val="dk1"/>
              </a:solidFill>
            </a:endParaRPr>
          </a:p>
        </p:txBody>
      </p:sp>
      <p:sp>
        <p:nvSpPr>
          <p:cNvPr id="49" name=""/>
          <p:cNvSpPr/>
          <p:nvPr/>
        </p:nvSpPr>
        <p:spPr>
          <a:xfrm>
            <a:off x="3510975" y="4059662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 G01, G02, G03</a:t>
            </a:r>
            <a:endParaRPr lang="en-US" altLang="ko-KR" sz="1000">
              <a:solidFill>
                <a:schemeClr val="dk1"/>
              </a:solidFill>
            </a:endParaRPr>
          </a:p>
        </p:txBody>
      </p:sp>
      <p:graphicFrame>
        <p:nvGraphicFramePr>
          <p:cNvPr id="5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예매확인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 상세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소속 영화관 극장 자동 선택 기능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바꿀수 없음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취소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지점 공지사항을 등록할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  <a:endParaRPr lang="ko-KR" altLang="en-US" sz="1000"/>
          </a:p>
        </p:txBody>
      </p:sp>
      <p:sp>
        <p:nvSpPr>
          <p:cNvPr id="45" name="TextBox 44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07768" y="3362634"/>
            <a:ext cx="4032448" cy="2359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등록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 rot="0">
            <a:off x="3095294" y="272914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rot="0">
            <a:off x="3095294" y="3070352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 rot="0">
            <a:off x="3087803" y="3418663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21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 rot="0">
            <a:off x="7335799" y="535587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 rot="0">
            <a:off x="7775812" y="5365566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9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  <a:endParaRPr lang="ko-KR" altLang="en-US" sz="9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리스트 목록 페이지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문의의 유형을 선택할 수 있습니다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상태를 선택할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답변할 게시 글을 선택할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달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3287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4" name="직사각형 83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09600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이름</a:t>
            </a:r>
            <a:endParaRPr lang="ko-KR" altLang="en-US" sz="700"/>
          </a:p>
        </p:txBody>
      </p:sp>
      <p:sp>
        <p:nvSpPr>
          <p:cNvPr id="86" name="TextBox 85"/>
          <p:cNvSpPr txBox="1"/>
          <p:nvPr/>
        </p:nvSpPr>
        <p:spPr>
          <a:xfrm>
            <a:off x="3553892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유형</a:t>
            </a:r>
            <a:endParaRPr lang="ko-KR" altLang="en-US" sz="700"/>
          </a:p>
        </p:txBody>
      </p:sp>
      <p:sp>
        <p:nvSpPr>
          <p:cNvPr id="87" name="TextBox 86"/>
          <p:cNvSpPr txBox="1"/>
          <p:nvPr/>
        </p:nvSpPr>
        <p:spPr>
          <a:xfrm>
            <a:off x="4871864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제목</a:t>
            </a:r>
            <a:endParaRPr lang="ko-KR" altLang="en-US" sz="700"/>
          </a:p>
        </p:txBody>
      </p:sp>
      <p:sp>
        <p:nvSpPr>
          <p:cNvPr id="88" name="TextBox 87"/>
          <p:cNvSpPr txBox="1"/>
          <p:nvPr/>
        </p:nvSpPr>
        <p:spPr>
          <a:xfrm>
            <a:off x="6744072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문의일</a:t>
            </a:r>
            <a:endParaRPr lang="ko-KR" altLang="en-US" sz="700"/>
          </a:p>
        </p:txBody>
      </p:sp>
      <p:sp>
        <p:nvSpPr>
          <p:cNvPr id="89" name="TextBox 88"/>
          <p:cNvSpPr txBox="1"/>
          <p:nvPr/>
        </p:nvSpPr>
        <p:spPr>
          <a:xfrm>
            <a:off x="3287688" y="3284984"/>
            <a:ext cx="936104" cy="18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  <a:endParaRPr lang="ko-KR" altLang="en-US" sz="700"/>
          </a:p>
        </p:txBody>
      </p:sp>
      <p:sp>
        <p:nvSpPr>
          <p:cNvPr id="90" name="TextBox 89"/>
          <p:cNvSpPr txBox="1"/>
          <p:nvPr/>
        </p:nvSpPr>
        <p:spPr>
          <a:xfrm>
            <a:off x="3287688" y="3511755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칭찬</a:t>
            </a:r>
            <a:endParaRPr lang="ko-KR" altLang="en-US" sz="700"/>
          </a:p>
        </p:txBody>
      </p:sp>
      <p:sp>
        <p:nvSpPr>
          <p:cNvPr id="91" name="TextBox 90"/>
          <p:cNvSpPr txBox="1"/>
          <p:nvPr/>
        </p:nvSpPr>
        <p:spPr>
          <a:xfrm>
            <a:off x="3287688" y="3757672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불만</a:t>
            </a:r>
            <a:endParaRPr lang="ko-KR" altLang="en-US" sz="700"/>
          </a:p>
        </p:txBody>
      </p:sp>
      <p:sp>
        <p:nvSpPr>
          <p:cNvPr id="92" name="TextBox 91"/>
          <p:cNvSpPr txBox="1"/>
          <p:nvPr/>
        </p:nvSpPr>
        <p:spPr>
          <a:xfrm>
            <a:off x="3287688" y="4021033"/>
            <a:ext cx="936104" cy="18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  <a:endParaRPr lang="ko-KR" altLang="en-US" sz="700"/>
          </a:p>
        </p:txBody>
      </p:sp>
      <p:sp>
        <p:nvSpPr>
          <p:cNvPr id="93" name="TextBox 92"/>
          <p:cNvSpPr txBox="1"/>
          <p:nvPr/>
        </p:nvSpPr>
        <p:spPr>
          <a:xfrm>
            <a:off x="3287688" y="4226693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  <a:endParaRPr lang="ko-KR" altLang="en-US" sz="700"/>
          </a:p>
        </p:txBody>
      </p:sp>
      <p:sp>
        <p:nvSpPr>
          <p:cNvPr id="94" name="TextBox 93"/>
          <p:cNvSpPr txBox="1"/>
          <p:nvPr/>
        </p:nvSpPr>
        <p:spPr>
          <a:xfrm>
            <a:off x="3287688" y="4443571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  <a:endParaRPr lang="ko-KR" altLang="en-US" sz="700"/>
          </a:p>
        </p:txBody>
      </p:sp>
      <p:sp>
        <p:nvSpPr>
          <p:cNvPr id="95" name="TextBox 94"/>
          <p:cNvSpPr txBox="1"/>
          <p:nvPr/>
        </p:nvSpPr>
        <p:spPr>
          <a:xfrm>
            <a:off x="744788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답변상태</a:t>
            </a:r>
            <a:endParaRPr lang="ko-KR" altLang="en-US" sz="700"/>
          </a:p>
        </p:txBody>
      </p:sp>
      <p:sp>
        <p:nvSpPr>
          <p:cNvPr id="96" name="TextBox 95"/>
          <p:cNvSpPr txBox="1"/>
          <p:nvPr/>
        </p:nvSpPr>
        <p:spPr>
          <a:xfrm>
            <a:off x="3287688" y="4684886"/>
            <a:ext cx="936104" cy="19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칭찬</a:t>
            </a:r>
            <a:endParaRPr lang="ko-KR" altLang="en-US" sz="700"/>
          </a:p>
        </p:txBody>
      </p:sp>
      <p:sp>
        <p:nvSpPr>
          <p:cNvPr id="97" name="TextBox 96"/>
          <p:cNvSpPr txBox="1"/>
          <p:nvPr/>
        </p:nvSpPr>
        <p:spPr>
          <a:xfrm>
            <a:off x="3287688" y="4917214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불만</a:t>
            </a:r>
            <a:endParaRPr lang="ko-KR" altLang="en-US" sz="700"/>
          </a:p>
        </p:txBody>
      </p:sp>
      <p:sp>
        <p:nvSpPr>
          <p:cNvPr id="98" name="TextBox 97"/>
          <p:cNvSpPr txBox="1"/>
          <p:nvPr/>
        </p:nvSpPr>
        <p:spPr>
          <a:xfrm>
            <a:off x="3287688" y="5126324"/>
            <a:ext cx="936104" cy="1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  <a:endParaRPr lang="ko-KR" altLang="en-US" sz="700"/>
          </a:p>
        </p:txBody>
      </p:sp>
      <p:sp>
        <p:nvSpPr>
          <p:cNvPr id="99" name="TextBox 98"/>
          <p:cNvSpPr txBox="1"/>
          <p:nvPr/>
        </p:nvSpPr>
        <p:spPr>
          <a:xfrm>
            <a:off x="3287688" y="5339079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  <a:endParaRPr lang="ko-KR" altLang="en-US" sz="700"/>
          </a:p>
        </p:txBody>
      </p:sp>
      <p:sp>
        <p:nvSpPr>
          <p:cNvPr id="100" name="TextBox 99"/>
          <p:cNvSpPr txBox="1"/>
          <p:nvPr/>
        </p:nvSpPr>
        <p:spPr>
          <a:xfrm>
            <a:off x="4223792" y="4027383"/>
            <a:ext cx="1552659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1" name="TextBox 100"/>
          <p:cNvSpPr txBox="1"/>
          <p:nvPr/>
        </p:nvSpPr>
        <p:spPr>
          <a:xfrm>
            <a:off x="4223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 종류가 너무 적습니다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2" name="TextBox 101"/>
          <p:cNvSpPr txBox="1"/>
          <p:nvPr/>
        </p:nvSpPr>
        <p:spPr>
          <a:xfrm>
            <a:off x="4223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3" name="TextBox 102"/>
          <p:cNvSpPr txBox="1"/>
          <p:nvPr/>
        </p:nvSpPr>
        <p:spPr>
          <a:xfrm>
            <a:off x="4223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7" name="TextBox 106"/>
          <p:cNvSpPr txBox="1"/>
          <p:nvPr/>
        </p:nvSpPr>
        <p:spPr>
          <a:xfrm>
            <a:off x="4223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영화관이 너무 더럽습니다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8" name="TextBox 107"/>
          <p:cNvSpPr txBox="1"/>
          <p:nvPr/>
        </p:nvSpPr>
        <p:spPr>
          <a:xfrm>
            <a:off x="4223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직원분 감사합니다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9" name="TextBox 108"/>
          <p:cNvSpPr txBox="1"/>
          <p:nvPr/>
        </p:nvSpPr>
        <p:spPr>
          <a:xfrm>
            <a:off x="4223792" y="4684886"/>
            <a:ext cx="1872208" cy="1900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3" name="TextBox 112"/>
          <p:cNvSpPr txBox="1"/>
          <p:nvPr/>
        </p:nvSpPr>
        <p:spPr>
          <a:xfrm>
            <a:off x="4223792" y="3284984"/>
            <a:ext cx="187220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4" name="TextBox 113"/>
          <p:cNvSpPr txBox="1"/>
          <p:nvPr/>
        </p:nvSpPr>
        <p:spPr>
          <a:xfrm>
            <a:off x="4223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5" name="TextBox 114"/>
          <p:cNvSpPr txBox="1"/>
          <p:nvPr/>
        </p:nvSpPr>
        <p:spPr>
          <a:xfrm>
            <a:off x="4223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6" name="TextBox 115"/>
          <p:cNvSpPr txBox="1"/>
          <p:nvPr/>
        </p:nvSpPr>
        <p:spPr>
          <a:xfrm>
            <a:off x="6054900" y="3284984"/>
            <a:ext cx="47314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117" name="TextBox 116"/>
          <p:cNvSpPr txBox="1"/>
          <p:nvPr/>
        </p:nvSpPr>
        <p:spPr>
          <a:xfrm>
            <a:off x="6054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118" name="TextBox 117"/>
          <p:cNvSpPr txBox="1"/>
          <p:nvPr/>
        </p:nvSpPr>
        <p:spPr>
          <a:xfrm>
            <a:off x="6054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119" name="TextBox 118"/>
          <p:cNvSpPr txBox="1"/>
          <p:nvPr/>
        </p:nvSpPr>
        <p:spPr>
          <a:xfrm>
            <a:off x="6054900" y="4027383"/>
            <a:ext cx="473148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120" name="TextBox 119"/>
          <p:cNvSpPr txBox="1"/>
          <p:nvPr/>
        </p:nvSpPr>
        <p:spPr>
          <a:xfrm>
            <a:off x="6054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121" name="TextBox 120"/>
          <p:cNvSpPr txBox="1"/>
          <p:nvPr/>
        </p:nvSpPr>
        <p:spPr>
          <a:xfrm>
            <a:off x="6054900" y="4468971"/>
            <a:ext cx="473148" cy="1868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122" name="TextBox 121"/>
          <p:cNvSpPr txBox="1"/>
          <p:nvPr/>
        </p:nvSpPr>
        <p:spPr>
          <a:xfrm>
            <a:off x="6054900" y="4678536"/>
            <a:ext cx="473148" cy="1868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123" name="TextBox 122"/>
          <p:cNvSpPr txBox="1"/>
          <p:nvPr/>
        </p:nvSpPr>
        <p:spPr>
          <a:xfrm>
            <a:off x="6054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124" name="TextBox 123"/>
          <p:cNvSpPr txBox="1"/>
          <p:nvPr/>
        </p:nvSpPr>
        <p:spPr>
          <a:xfrm>
            <a:off x="6054900" y="5144492"/>
            <a:ext cx="473148" cy="1876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125" name="TextBox 124"/>
          <p:cNvSpPr txBox="1"/>
          <p:nvPr/>
        </p:nvSpPr>
        <p:spPr>
          <a:xfrm>
            <a:off x="6054900" y="5354166"/>
            <a:ext cx="473148" cy="1874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  <a:endParaRPr lang="ko-KR" altLang="en-US" sz="700"/>
          </a:p>
        </p:txBody>
      </p:sp>
      <p:sp>
        <p:nvSpPr>
          <p:cNvPr id="126" name="TextBox 125"/>
          <p:cNvSpPr txBox="1"/>
          <p:nvPr/>
        </p:nvSpPr>
        <p:spPr>
          <a:xfrm>
            <a:off x="6619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7" name="TextBox 126"/>
          <p:cNvSpPr txBox="1"/>
          <p:nvPr/>
        </p:nvSpPr>
        <p:spPr>
          <a:xfrm>
            <a:off x="6619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8" name="TextBox 127"/>
          <p:cNvSpPr txBox="1"/>
          <p:nvPr/>
        </p:nvSpPr>
        <p:spPr>
          <a:xfrm>
            <a:off x="6619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9" name="TextBox 128"/>
          <p:cNvSpPr txBox="1"/>
          <p:nvPr/>
        </p:nvSpPr>
        <p:spPr>
          <a:xfrm>
            <a:off x="6619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0" name="TextBox 129"/>
          <p:cNvSpPr txBox="1"/>
          <p:nvPr/>
        </p:nvSpPr>
        <p:spPr>
          <a:xfrm>
            <a:off x="6619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1" name="TextBox 130"/>
          <p:cNvSpPr txBox="1"/>
          <p:nvPr/>
        </p:nvSpPr>
        <p:spPr>
          <a:xfrm>
            <a:off x="6619106" y="4456181"/>
            <a:ext cx="696080" cy="1901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2" name="TextBox 131"/>
          <p:cNvSpPr txBox="1"/>
          <p:nvPr/>
        </p:nvSpPr>
        <p:spPr>
          <a:xfrm>
            <a:off x="6619106" y="4687746"/>
            <a:ext cx="696080" cy="1871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3" name="TextBox 132"/>
          <p:cNvSpPr txBox="1"/>
          <p:nvPr/>
        </p:nvSpPr>
        <p:spPr>
          <a:xfrm>
            <a:off x="6619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4" name="TextBox 133"/>
          <p:cNvSpPr txBox="1"/>
          <p:nvPr/>
        </p:nvSpPr>
        <p:spPr>
          <a:xfrm>
            <a:off x="6619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5" name="TextBox 134"/>
          <p:cNvSpPr txBox="1"/>
          <p:nvPr/>
        </p:nvSpPr>
        <p:spPr>
          <a:xfrm>
            <a:off x="661910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6" name="TextBox 135"/>
          <p:cNvSpPr txBox="1"/>
          <p:nvPr/>
        </p:nvSpPr>
        <p:spPr>
          <a:xfrm>
            <a:off x="731518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7" name="TextBox 136"/>
          <p:cNvSpPr txBox="1"/>
          <p:nvPr/>
        </p:nvSpPr>
        <p:spPr>
          <a:xfrm>
            <a:off x="7392144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  <a:endParaRPr lang="ko-KR" altLang="en-US" sz="700"/>
          </a:p>
        </p:txBody>
      </p:sp>
      <p:sp>
        <p:nvSpPr>
          <p:cNvPr id="138" name="TextBox 137"/>
          <p:cNvSpPr txBox="1"/>
          <p:nvPr/>
        </p:nvSpPr>
        <p:spPr>
          <a:xfrm>
            <a:off x="7392144" y="5142527"/>
            <a:ext cx="696080" cy="189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  <a:endParaRPr lang="ko-KR" altLang="en-US" sz="700"/>
          </a:p>
        </p:txBody>
      </p:sp>
      <p:sp>
        <p:nvSpPr>
          <p:cNvPr id="139" name="TextBox 138"/>
          <p:cNvSpPr txBox="1"/>
          <p:nvPr/>
        </p:nvSpPr>
        <p:spPr>
          <a:xfrm>
            <a:off x="7392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  <a:endParaRPr lang="ko-KR" altLang="en-US" sz="700"/>
          </a:p>
        </p:txBody>
      </p:sp>
      <p:sp>
        <p:nvSpPr>
          <p:cNvPr id="140" name="TextBox 139"/>
          <p:cNvSpPr txBox="1"/>
          <p:nvPr/>
        </p:nvSpPr>
        <p:spPr>
          <a:xfrm>
            <a:off x="7392144" y="4687073"/>
            <a:ext cx="696080" cy="1878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  <a:endParaRPr lang="ko-KR" altLang="en-US" sz="700"/>
          </a:p>
        </p:txBody>
      </p:sp>
      <p:sp>
        <p:nvSpPr>
          <p:cNvPr id="141" name="TextBox 140"/>
          <p:cNvSpPr txBox="1"/>
          <p:nvPr/>
        </p:nvSpPr>
        <p:spPr>
          <a:xfrm>
            <a:off x="7392144" y="4458445"/>
            <a:ext cx="696080" cy="1878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  <a:endParaRPr lang="ko-KR" altLang="en-US" sz="700"/>
          </a:p>
        </p:txBody>
      </p:sp>
      <p:sp>
        <p:nvSpPr>
          <p:cNvPr id="142" name="TextBox 141"/>
          <p:cNvSpPr txBox="1"/>
          <p:nvPr/>
        </p:nvSpPr>
        <p:spPr>
          <a:xfrm>
            <a:off x="7392144" y="4249193"/>
            <a:ext cx="696080" cy="187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  <a:endParaRPr lang="ko-KR" altLang="en-US" sz="700"/>
          </a:p>
        </p:txBody>
      </p:sp>
      <p:sp>
        <p:nvSpPr>
          <p:cNvPr id="143" name="TextBox 142"/>
          <p:cNvSpPr txBox="1"/>
          <p:nvPr/>
        </p:nvSpPr>
        <p:spPr>
          <a:xfrm>
            <a:off x="7392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  <a:endParaRPr lang="ko-KR" altLang="en-US" sz="700"/>
          </a:p>
        </p:txBody>
      </p:sp>
      <p:sp>
        <p:nvSpPr>
          <p:cNvPr id="144" name="TextBox 143"/>
          <p:cNvSpPr txBox="1"/>
          <p:nvPr/>
        </p:nvSpPr>
        <p:spPr>
          <a:xfrm>
            <a:off x="7392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  <a:endParaRPr lang="ko-KR" altLang="en-US" sz="700"/>
          </a:p>
        </p:txBody>
      </p:sp>
      <p:sp>
        <p:nvSpPr>
          <p:cNvPr id="145" name="TextBox 144"/>
          <p:cNvSpPr txBox="1"/>
          <p:nvPr/>
        </p:nvSpPr>
        <p:spPr>
          <a:xfrm>
            <a:off x="7392144" y="3506058"/>
            <a:ext cx="696080" cy="1877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  <a:endParaRPr lang="ko-KR" altLang="en-US" sz="700"/>
          </a:p>
        </p:txBody>
      </p:sp>
      <p:sp>
        <p:nvSpPr>
          <p:cNvPr id="146" name="TextBox 145"/>
          <p:cNvSpPr txBox="1"/>
          <p:nvPr/>
        </p:nvSpPr>
        <p:spPr>
          <a:xfrm>
            <a:off x="7392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  <a:endParaRPr lang="ko-KR" altLang="en-US" sz="700"/>
          </a:p>
        </p:txBody>
      </p:sp>
      <p:sp>
        <p:nvSpPr>
          <p:cNvPr id="147" name="직사각형 146"/>
          <p:cNvSpPr/>
          <p:nvPr/>
        </p:nvSpPr>
        <p:spPr>
          <a:xfrm>
            <a:off x="7224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답변상태  ▼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291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유형       ▼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78" name="그룹 77"/>
          <p:cNvGrpSpPr/>
          <p:nvPr/>
        </p:nvGrpSpPr>
        <p:grpSpPr>
          <a:xfrm rot="0">
            <a:off x="3167302" y="2314173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 rot="0">
            <a:off x="6016700" y="2762213"/>
            <a:ext cx="240772" cy="215444"/>
            <a:chOff x="292829" y="1695755"/>
            <a:chExt cx="24077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9" name="TextBox 96"/>
            <p:cNvSpPr txBox="1"/>
            <p:nvPr/>
          </p:nvSpPr>
          <p:spPr>
            <a:xfrm>
              <a:off x="292829" y="1695755"/>
              <a:ext cx="2469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0">
            <a:off x="7542305" y="2580650"/>
            <a:ext cx="240772" cy="215444"/>
            <a:chOff x="292829" y="1695755"/>
            <a:chExt cx="240772" cy="215444"/>
          </a:xfrm>
        </p:grpSpPr>
        <p:sp>
          <p:nvSpPr>
            <p:cNvPr id="151" name="타원 1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2" name="TextBox 96"/>
            <p:cNvSpPr txBox="1"/>
            <p:nvPr/>
          </p:nvSpPr>
          <p:spPr>
            <a:xfrm>
              <a:off x="292829" y="1695755"/>
              <a:ext cx="245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 rot="0">
            <a:off x="3325580" y="3293506"/>
            <a:ext cx="240772" cy="215444"/>
            <a:chOff x="292829" y="1695755"/>
            <a:chExt cx="240772" cy="215444"/>
          </a:xfrm>
        </p:grpSpPr>
        <p:sp>
          <p:nvSpPr>
            <p:cNvPr id="154" name="타원 1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5" name="TextBox 96"/>
            <p:cNvSpPr txBox="1"/>
            <p:nvPr/>
          </p:nvSpPr>
          <p:spPr>
            <a:xfrm>
              <a:off x="292829" y="1695755"/>
              <a:ext cx="24248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56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  <a:endParaRPr lang="ko-KR" altLang="en-US" sz="11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2400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1062033"/>
                <a:gridCol w="1062033"/>
                <a:gridCol w="1313893"/>
                <a:gridCol w="810173"/>
                <a:gridCol w="1062033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 입력 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문의에 대한 답변이 가능합니다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5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  <a:endParaRPr lang="ko-KR" altLang="en-US" sz="70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6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3359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49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답변등록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7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칭찬</a:t>
            </a:r>
            <a:r>
              <a:rPr lang="en-US" altLang="ko-KR" sz="1000"/>
              <a:t>] </a:t>
            </a:r>
            <a:r>
              <a:rPr lang="ko-KR" altLang="en-US" sz="1000"/>
              <a:t>직원분 감사드립니다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3232150" y="3316178"/>
            <a:ext cx="4664050" cy="2918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오늘 </a:t>
            </a:r>
            <a:r>
              <a:rPr lang="en-US" altLang="ko-KR" sz="700"/>
              <a:t>1</a:t>
            </a:r>
            <a:r>
              <a:rPr lang="ko-KR" altLang="en-US" sz="700"/>
              <a:t>관에서 영화를 보고 나와 다른 곳으로 이동하던 중 지갑을 잃어버린 것을 확인하여 다시 영화관에 가 직원분께 말씀드렸습니다</a:t>
            </a:r>
            <a:r>
              <a:rPr lang="en-US" altLang="ko-KR" sz="700"/>
              <a:t>. </a:t>
            </a:r>
            <a:r>
              <a:rPr lang="ko-KR" altLang="en-US" sz="700"/>
              <a:t>바쁘실텐데 바로 같이 들어가서 지갑을 찾아주셨습니다</a:t>
            </a:r>
            <a:r>
              <a:rPr lang="en-US" altLang="ko-KR" sz="700"/>
              <a:t>. </a:t>
            </a:r>
            <a:r>
              <a:rPr lang="ko-KR" altLang="en-US" sz="700"/>
              <a:t>감사드립니다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7" name="그룹 36"/>
          <p:cNvGrpSpPr/>
          <p:nvPr/>
        </p:nvGrpSpPr>
        <p:grpSpPr>
          <a:xfrm rot="0">
            <a:off x="3400639" y="435093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36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7072521" y="43261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8393" cy="20580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rot="0">
            <a:off x="5099260" y="537321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  <a:endParaRPr lang="ko-KR" altLang="en-US" sz="11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등록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이동하여 전 화면으로 갈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 화면은 문의 상세 페이지 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칭찬</a:t>
            </a:r>
            <a:r>
              <a:rPr lang="en-US" altLang="ko-KR" sz="1000"/>
              <a:t>] </a:t>
            </a:r>
            <a:r>
              <a:rPr lang="ko-KR" altLang="en-US" sz="1000"/>
              <a:t>직원분 감사드립니다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5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  <a:endParaRPr lang="ko-KR" altLang="en-US" sz="70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6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7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5430081" y="5373216"/>
            <a:ext cx="404933" cy="21605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32150" y="3316178"/>
            <a:ext cx="4664050" cy="2918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오늘 </a:t>
            </a:r>
            <a:r>
              <a:rPr lang="en-US" altLang="ko-KR" sz="700"/>
              <a:t>1</a:t>
            </a:r>
            <a:r>
              <a:rPr lang="ko-KR" altLang="en-US" sz="700"/>
              <a:t>관에서 영화를 보고 나와 다른 곳으로 이동하던 중 지갑을 잃어버린 것을 확인하여 다시 영화관에 가 직원분께 말씀드렸습니다</a:t>
            </a:r>
            <a:r>
              <a:rPr lang="en-US" altLang="ko-KR" sz="700"/>
              <a:t>. </a:t>
            </a:r>
            <a:r>
              <a:rPr lang="ko-KR" altLang="en-US" sz="700"/>
              <a:t>바쁘실텐데 바로 같이 들어가서 지갑을 찾아주셨습니다</a:t>
            </a:r>
            <a:r>
              <a:rPr lang="en-US" altLang="ko-KR" sz="700"/>
              <a:t>. </a:t>
            </a:r>
            <a:r>
              <a:rPr lang="ko-KR" altLang="en-US" sz="700"/>
              <a:t>감사드립니다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34" name="TextBox 33"/>
          <p:cNvSpPr txBox="1"/>
          <p:nvPr/>
        </p:nvSpPr>
        <p:spPr>
          <a:xfrm>
            <a:off x="3232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답변일</a:t>
            </a:r>
            <a:r>
              <a:rPr lang="ko-KR" altLang="en-US" sz="700"/>
              <a:t> </a:t>
            </a:r>
            <a:r>
              <a:rPr lang="en-US" altLang="ko-KR" sz="700"/>
              <a:t>2023.07.01</a:t>
            </a:r>
            <a:endParaRPr lang="en-US" altLang="ko-KR" sz="700"/>
          </a:p>
          <a:p>
            <a:pPr lvl="0">
              <a:defRPr/>
            </a:pPr>
            <a:endParaRPr lang="en-US" altLang="ko-KR" sz="700"/>
          </a:p>
          <a:p>
            <a:pPr lvl="0">
              <a:defRPr/>
            </a:pPr>
            <a:r>
              <a:rPr lang="ko-KR" altLang="en-US" sz="700"/>
              <a:t>감사합니다</a:t>
            </a:r>
            <a:r>
              <a:rPr lang="en-US" altLang="ko-KR" sz="700"/>
              <a:t>. </a:t>
            </a:r>
            <a:r>
              <a:rPr lang="ko-KR" altLang="en-US" sz="700"/>
              <a:t>해당 직원과 내부에 전달하도록 하겠습니다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1" name="그룹 30"/>
          <p:cNvGrpSpPr/>
          <p:nvPr/>
        </p:nvGrpSpPr>
        <p:grpSpPr>
          <a:xfrm rot="0">
            <a:off x="5088802" y="53732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13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  <a:endParaRPr lang="ko-KR" altLang="en-US" sz="11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완료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리스트 목록 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관련 키워드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 페이지 입니다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/>
          <a:srcRect b="15640"/>
          <a:stretch>
            <a:fillRect/>
          </a:stretch>
        </p:blipFill>
        <p:spPr>
          <a:xfrm>
            <a:off x="2937840" y="2545159"/>
            <a:ext cx="5473386" cy="339254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36160" y="2262064"/>
            <a:ext cx="775354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 rot="0">
            <a:off x="2964876" y="2238817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12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7214111" y="226975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6888088" y="263257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7171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  <a:endParaRPr lang="ko-KR" altLang="en-US" sz="11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이벤트 구분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 불가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등록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설명 입력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취소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관리자는 이벤트 등록을 할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0168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  <a:endParaRPr lang="ko-KR" altLang="en-US" sz="1000"/>
          </a:p>
        </p:txBody>
      </p:sp>
      <p:sp>
        <p:nvSpPr>
          <p:cNvPr id="28" name="TextBox 27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60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68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68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60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89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77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20228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158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89946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지점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82034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  <a:endParaRPr lang="ko-KR" altLang="en-US" sz="1000"/>
          </a:p>
        </p:txBody>
      </p:sp>
      <p:grpSp>
        <p:nvGrpSpPr>
          <p:cNvPr id="41" name="그룹 40"/>
          <p:cNvGrpSpPr/>
          <p:nvPr/>
        </p:nvGrpSpPr>
        <p:grpSpPr>
          <a:xfrm rot="0">
            <a:off x="3284435" y="2868801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530" cy="20586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3279817" y="3187888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 rot="0">
            <a:off x="3275199" y="3519835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52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 rot="0">
            <a:off x="3270581" y="383487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 rot="0">
            <a:off x="3265963" y="416682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49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 rot="0">
            <a:off x="7488199" y="5508274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0">
            <a:off x="7917180" y="5523476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9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  <a:endParaRPr lang="ko-KR" altLang="en-US" sz="11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이벤트 제목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설명 표시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보기 페이지 입니다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 rot="0"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/>
          <a:srcRect b="24170"/>
          <a:stretch>
            <a:fillRect/>
          </a:stretch>
        </p:blipFill>
        <p:spPr>
          <a:xfrm>
            <a:off x="3013447" y="2545159"/>
            <a:ext cx="5386809" cy="34035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2559" y="2809528"/>
            <a:ext cx="407506" cy="217517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  <a:endParaRPr lang="ko-KR" altLang="en-US" sz="90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 rot="0">
            <a:off x="2887738" y="265500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2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7419780" y="280952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40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8195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  <a:endParaRPr lang="ko-KR" altLang="en-US" sz="11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 rot="0">
            <a:off x="1568516" y="1196752"/>
            <a:ext cx="6831740" cy="5328592"/>
            <a:chOff x="0" y="1363611"/>
            <a:chExt cx="9053116" cy="466606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직사각형 38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수정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수정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수정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취소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페이지 입니다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구분과 지점은 변경할 수 없습니다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268760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52540" y="1268760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071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49126" y="6165304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00836" y="6165304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368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60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여름방학 특집</a:t>
            </a:r>
            <a:r>
              <a:rPr lang="en-US" altLang="ko-KR" sz="1000"/>
              <a:t>!] </a:t>
            </a:r>
            <a:r>
              <a:rPr lang="ko-KR" altLang="en-US" sz="1000"/>
              <a:t>내 생애 첫 미술관 강연 안내</a:t>
            </a:r>
            <a:endParaRPr lang="ko-KR" altLang="en-US" sz="1000"/>
          </a:p>
        </p:txBody>
      </p:sp>
      <p:sp>
        <p:nvSpPr>
          <p:cNvPr id="49" name="TextBox 48"/>
          <p:cNvSpPr txBox="1"/>
          <p:nvPr/>
        </p:nvSpPr>
        <p:spPr>
          <a:xfrm>
            <a:off x="4160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68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368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6016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2023-05-09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8918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2023-12-31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877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93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60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이벤트썸네일</a:t>
            </a:r>
            <a:r>
              <a:rPr lang="en-US" altLang="ko-KR" sz="1000"/>
              <a:t>.jpg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4"/>
          <a:srcRect l="2210" t="14390" r="2520" b="15300"/>
          <a:stretch>
            <a:fillRect/>
          </a:stretch>
        </p:blipFill>
        <p:spPr>
          <a:xfrm>
            <a:off x="4217929" y="3662345"/>
            <a:ext cx="3953431" cy="24309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9" name="직사각형 58"/>
          <p:cNvSpPr/>
          <p:nvPr/>
        </p:nvSpPr>
        <p:spPr>
          <a:xfrm>
            <a:off x="3359696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51784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  <a:endParaRPr lang="ko-KR" altLang="en-US" sz="1000"/>
          </a:p>
        </p:txBody>
      </p:sp>
      <p:sp>
        <p:nvSpPr>
          <p:cNvPr id="61" name="직사각형 60"/>
          <p:cNvSpPr/>
          <p:nvPr/>
        </p:nvSpPr>
        <p:spPr>
          <a:xfrm>
            <a:off x="5881562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지점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73650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  <a:endParaRPr lang="ko-KR" altLang="en-US" sz="1000"/>
          </a:p>
        </p:txBody>
      </p:sp>
      <p:grpSp>
        <p:nvGrpSpPr>
          <p:cNvPr id="34" name="그룹 33"/>
          <p:cNvGrpSpPr/>
          <p:nvPr/>
        </p:nvGrpSpPr>
        <p:grpSpPr>
          <a:xfrm rot="0">
            <a:off x="3258153" y="294456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32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 rot="0">
            <a:off x="3258153" y="262231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32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 rot="0">
            <a:off x="3937337" y="326189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 rot="0">
            <a:off x="3244121" y="3645540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774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 rot="0">
            <a:off x="7476363" y="594755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46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 rot="0">
            <a:off x="7941555" y="5947556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61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13" name="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3054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  <a:endParaRPr lang="ko-KR" altLang="en-US" sz="11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/>
                <a:gridCol w="1762642"/>
              </a:tblGrid>
              <a:tr h="35046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08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741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07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412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5512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6303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32" name="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/>
                <a:gridCol w="2069787"/>
                <a:gridCol w="1656207"/>
                <a:gridCol w="1581326"/>
              </a:tblGrid>
              <a:tr h="28803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98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7973</ep:Words>
  <ep:PresentationFormat>화면 슬라이드 쇼(4:3)</ep:PresentationFormat>
  <ep:Paragraphs>1093</ep:Paragraphs>
  <ep:Slides>99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99</vt:i4>
      </vt:variant>
    </vt:vector>
  </ep:HeadingPairs>
  <ep:TitlesOfParts>
    <vt:vector size="101" baseType="lpstr">
      <vt:lpstr>한컴오피스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2023-07-06T13:21:51.812</dcterms:created>
  <dc:creator>ksj</dc:creator>
  <cp:lastModifiedBy>ksj</cp:lastModifiedBy>
  <dcterms:modified xsi:type="dcterms:W3CDTF">2023-07-06T15:57:33.281</dcterms:modified>
  <cp:revision>31</cp:revision>
  <cp:version>1000.0000.01</cp:version>
</cp:coreProperties>
</file>